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8" r:id="rId1"/>
    <p:sldMasterId id="2147483920" r:id="rId2"/>
  </p:sldMasterIdLst>
  <p:notesMasterIdLst>
    <p:notesMasterId r:id="rId16"/>
  </p:notesMasterIdLst>
  <p:handoutMasterIdLst>
    <p:handoutMasterId r:id="rId17"/>
  </p:handoutMasterIdLst>
  <p:sldIdLst>
    <p:sldId id="393" r:id="rId3"/>
    <p:sldId id="379" r:id="rId4"/>
    <p:sldId id="408" r:id="rId5"/>
    <p:sldId id="403" r:id="rId6"/>
    <p:sldId id="402" r:id="rId7"/>
    <p:sldId id="404" r:id="rId8"/>
    <p:sldId id="392" r:id="rId9"/>
    <p:sldId id="411" r:id="rId10"/>
    <p:sldId id="405" r:id="rId11"/>
    <p:sldId id="409" r:id="rId12"/>
    <p:sldId id="410" r:id="rId13"/>
    <p:sldId id="406" r:id="rId14"/>
    <p:sldId id="407" r:id="rId15"/>
  </p:sldIdLst>
  <p:sldSz cx="9144000" cy="6858000" type="screen4x3"/>
  <p:notesSz cx="6858000" cy="994727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87170" autoAdjust="0"/>
  </p:normalViewPr>
  <p:slideViewPr>
    <p:cSldViewPr>
      <p:cViewPr varScale="1">
        <p:scale>
          <a:sx n="101" d="100"/>
          <a:sy n="101" d="100"/>
        </p:scale>
        <p:origin x="153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0946" cy="497921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5453" y="0"/>
            <a:ext cx="2970946" cy="497921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912180F-08DE-4645-99E4-75BD2240EE35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7764"/>
            <a:ext cx="2970946" cy="497920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5453" y="9447764"/>
            <a:ext cx="2970946" cy="497920"/>
          </a:xfrm>
          <a:prstGeom prst="rect">
            <a:avLst/>
          </a:prstGeom>
        </p:spPr>
        <p:txBody>
          <a:bodyPr vert="horz" wrap="square" lIns="91879" tIns="45939" rIns="91879" bIns="4593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EE3B0B9-DEBD-4A6C-BA67-2F3CB252094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97163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547" cy="497921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3852" y="0"/>
            <a:ext cx="2972547" cy="497921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DE4133F-AF14-44E2-9E1C-5D742D21EABC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44600"/>
            <a:ext cx="447357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9" tIns="45939" rIns="91879" bIns="45939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480" y="4786719"/>
            <a:ext cx="5487041" cy="3916550"/>
          </a:xfrm>
          <a:prstGeom prst="rect">
            <a:avLst/>
          </a:prstGeom>
        </p:spPr>
        <p:txBody>
          <a:bodyPr vert="horz" lIns="91879" tIns="45939" rIns="91879" bIns="45939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9354"/>
            <a:ext cx="2972547" cy="497921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3852" y="9449354"/>
            <a:ext cx="2972547" cy="497921"/>
          </a:xfrm>
          <a:prstGeom prst="rect">
            <a:avLst/>
          </a:prstGeom>
        </p:spPr>
        <p:txBody>
          <a:bodyPr vert="horz" wrap="square" lIns="91879" tIns="45939" rIns="91879" bIns="4593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EC64439-1E59-4807-8B7E-42208743F4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1516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6516" indent="-287122">
              <a:defRPr>
                <a:solidFill>
                  <a:schemeClr val="tx1"/>
                </a:solidFill>
                <a:latin typeface="Arial" charset="0"/>
              </a:defRPr>
            </a:lvl2pPr>
            <a:lvl3pPr marL="1148486" indent="-229697">
              <a:defRPr>
                <a:solidFill>
                  <a:schemeClr val="tx1"/>
                </a:solidFill>
                <a:latin typeface="Arial" charset="0"/>
              </a:defRPr>
            </a:lvl3pPr>
            <a:lvl4pPr marL="1607881" indent="-229697">
              <a:defRPr>
                <a:solidFill>
                  <a:schemeClr val="tx1"/>
                </a:solidFill>
                <a:latin typeface="Arial" charset="0"/>
              </a:defRPr>
            </a:lvl4pPr>
            <a:lvl5pPr marL="2067276" indent="-229697">
              <a:defRPr>
                <a:solidFill>
                  <a:schemeClr val="tx1"/>
                </a:solidFill>
                <a:latin typeface="Arial" charset="0"/>
              </a:defRPr>
            </a:lvl5pPr>
            <a:lvl6pPr marL="2526670" indent="-2296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86065" indent="-2296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45459" indent="-2296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04854" indent="-2296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D2F9C46-256A-4116-AEA6-CC9AB7CC6E15}" type="slidenum">
              <a:rPr lang="ru-RU" altLang="ru-RU" smtClean="0"/>
              <a:pPr eaLnBrk="1" hangingPunct="1"/>
              <a:t>9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27353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45F3B-7F5F-475B-AD2B-CEFB905E8CD9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07759-9961-4F13-9BF4-969D4165E5E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04941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B0EF9-6BE4-448C-B9FB-ED529E2F07E5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618B2-F4D1-4DF3-8BC1-1DCA5082099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18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43285-125D-4D10-BC2C-753FBE9FC469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26E67-CEB7-42DC-A2E0-6BEBC64973F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47331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64640-584A-49F0-AEAF-71EF9D3605EE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BE648-7E43-481F-BFA7-8240E1ECDBE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81855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984EB-5B42-40A8-B90A-BC890B8BC83B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C99B9-6BB2-4C00-9D3C-7C902B9EB3A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0855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C1887-AB24-4FC8-ABB1-4B66373425B5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E92CC-7106-4198-864B-49A016B78D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53349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0AB4F-13B7-46FA-9932-5EFACD156781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5D7BD-5E76-4435-9DAE-D920AC4A45E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7874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A23B3-AAF8-4DE9-B3F9-0D55A11A45C2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75321-BE29-4370-A545-F5A5106D34D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54481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4F48F-B4BF-442A-A103-9F992D691640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95270-24BC-42A4-A937-E6B7B4E0E9A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34273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D601C-5E80-4D41-AEC8-D6A54115FE4E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6B1FA-5FE7-4598-B795-92610E164A4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84063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7706A-5C80-4BDA-891E-A615964B0E15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4290E-D497-4915-B7D0-2310A904BFE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39438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CCDCC-EFF6-47EC-999F-A17C7951E4C3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47C0B-4035-4DE5-B93B-D1CF2F8C361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897156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5FE1E-7154-46BA-973D-CDAC25EF047A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72D35-EF74-4EF0-A45C-FF674E9050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59856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6C0CC-AF6C-425E-87F3-6167D366B25E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0AD3D-C31A-4766-AD87-0AF6958934E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987655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D0D63-8F38-4D54-B1D3-E5E28FD7C195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1A2EB-05FD-4CDD-9CA3-BEDB58310A1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5231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C321B-8535-45BD-B1B6-80148F914854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3DDC6-BCB5-4758-B35B-DAE11967E0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073792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7554C-92CA-4E28-A2A0-61E31516E090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D31BB-BD24-4981-974E-B43952B4D96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15328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4A194-3A9C-42C3-8C5C-D3F57AD64814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73FEF-9D19-416F-ACD6-AFAE34F626B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257138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5AD98-C620-44E8-89B4-4713574763BF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27E4C-2808-406C-9A74-7CB7D9FE925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66843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820E7-2369-4469-9B2C-B4ACBCAF5028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4601D-8203-45D9-B167-4E8B58A5FD7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68185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20BD7-6D82-4895-AA67-8E93AC3DDDA0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8C15A-36A1-462D-9065-3D77EE00AA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799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4C36D-030D-49FA-A12A-74EC5E10031C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F7709-CF2B-45A4-A304-69FC8CF4A91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92911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B252846D-48AA-467A-B2AA-D93F72775EA7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727C3A6-2B2E-475C-9C40-965C95125B9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2F5DB91-50F0-4434-A020-7DE627A1CEEB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8749880-F550-4883-B3D8-C524AD56DEA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tel:+7495229-54-35" TargetMode="External"/><Relationship Id="rId7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aster.mgimo.ru/" TargetMode="External"/><Relationship Id="rId5" Type="http://schemas.openxmlformats.org/officeDocument/2006/relationships/hyperlink" Target="mailto:master@my.mgimo.ru" TargetMode="External"/><Relationship Id="rId4" Type="http://schemas.openxmlformats.org/officeDocument/2006/relationships/hyperlink" Target="tel:+7495234-58-4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060848"/>
            <a:ext cx="8568952" cy="2736304"/>
          </a:xfrm>
        </p:spPr>
        <p:txBody>
          <a:bodyPr/>
          <a:lstStyle/>
          <a:p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День открытых дверей </a:t>
            </a: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магистерской программы</a:t>
            </a:r>
            <a:endParaRPr lang="en-US" sz="4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МЕЖДУНАРОДНАЯ БЕЗОПАСНОСТЬ</a:t>
            </a:r>
            <a:endParaRPr lang="en-US" sz="4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Рисунок 3" descr="mgimo_logo_bld_ru_page-0001.jpg"/>
          <p:cNvPicPr>
            <a:picLocks noChangeAspect="1"/>
          </p:cNvPicPr>
          <p:nvPr/>
        </p:nvPicPr>
        <p:blipFill rotWithShape="1">
          <a:blip r:embed="rId2" cstate="print"/>
          <a:srcRect l="15985" t="23726" r="16473" b="23559"/>
          <a:stretch/>
        </p:blipFill>
        <p:spPr>
          <a:xfrm>
            <a:off x="3563888" y="116632"/>
            <a:ext cx="2306507" cy="1800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15815" y="5661248"/>
            <a:ext cx="3456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8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апреля 2025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60647"/>
            <a:ext cx="8028384" cy="1296144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Особенности поступления </a:t>
            </a: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магистратуру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3" y="1556791"/>
            <a:ext cx="8643937" cy="5278983"/>
          </a:xfrm>
        </p:spPr>
        <p:txBody>
          <a:bodyPr rtlCol="0">
            <a:normAutofit/>
          </a:bodyPr>
          <a:lstStyle/>
          <a:p>
            <a:pPr lvl="1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1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sz="1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785813" indent="-514350" eaLnBrk="1" fontAlgn="auto" hangingPunct="1">
              <a:spcAft>
                <a:spcPts val="0"/>
              </a:spcAft>
              <a:buFont typeface="Arial" panose="020B0604020202020204" pitchFamily="34" charset="0"/>
              <a:buAutoNum type="arabicParenR"/>
              <a:defRPr/>
            </a:pPr>
            <a:endParaRPr lang="ru-RU" sz="5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92175" lvl="1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Возможность подачи документов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две магистерские программы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любых направлений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подготовки (из более чем 50-ти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МГИМО)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92175" lvl="1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Приоритетность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выбранных программ (основная программа и дополнительная)</a:t>
            </a:r>
          </a:p>
          <a:p>
            <a:pPr marL="892175" lvl="1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Сдача вступительных испытаний </a:t>
            </a:r>
            <a:r>
              <a:rPr lang="ru-RU" sz="2400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дистанционном формате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программы </a:t>
            </a:r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примеры заданий размещены на портале Университета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 marL="271463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tabLst>
                <a:tab pos="87313" algn="l"/>
              </a:tabLst>
              <a:defRPr/>
            </a:pPr>
            <a:endParaRPr lang="ru-RU" sz="11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349375" lvl="2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нглийский язык (сдается и изучается)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49375" lvl="2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Вступительное испытание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международным отношениям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0" name="AutoShape 2" descr="МГИМО 203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2" name="AutoShape 4" descr="МГИМО 203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 descr="mgimo_logo_bld_ru_page-0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2339752" cy="21095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C1EA6E2-9F4D-F51C-E353-26449E29E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FF770BC-B9B7-3183-C8BB-74A643BD7B2B}"/>
              </a:ext>
            </a:extLst>
          </p:cNvPr>
          <p:cNvSpPr txBox="1"/>
          <p:nvPr/>
        </p:nvSpPr>
        <p:spPr>
          <a:xfrm>
            <a:off x="406243" y="1340768"/>
            <a:ext cx="8455513" cy="48090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ru-RU" sz="1050" b="1" dirty="0">
              <a:solidFill>
                <a:srgbClr val="313439"/>
              </a:solidFill>
              <a:latin typeface="Arial" panose="020B0604020202020204" pitchFamily="34" charset="0"/>
            </a:endParaRPr>
          </a:p>
          <a:p>
            <a:pPr algn="l"/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Ранжирование осуществляется </a:t>
            </a:r>
            <a:r>
              <a:rPr lang="ru-RU" sz="2000" b="1" i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следующей последовательности:</a:t>
            </a:r>
          </a:p>
          <a:p>
            <a:pPr algn="l"/>
            <a:endParaRPr lang="ru-RU" sz="1600" b="0" i="0" dirty="0">
              <a:solidFill>
                <a:schemeClr val="tx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000" b="1" i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– приоритетная (основная) программа </a:t>
            </a:r>
            <a:r>
              <a:rPr lang="ru-RU" sz="2000" b="0" i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места в рамках </a:t>
            </a:r>
            <a:r>
              <a:rPr lang="ru-RU" sz="2000" b="0" i="0" u="sng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контрольных цифр приёма </a:t>
            </a:r>
            <a:r>
              <a:rPr lang="ru-RU" sz="2000" b="0" i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(места, финансируемые за счет ассигнований федерального бюджета);</a:t>
            </a:r>
            <a:br>
              <a:rPr lang="ru-RU" sz="2000" b="0" i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0" i="0" dirty="0">
              <a:solidFill>
                <a:schemeClr val="tx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000" b="1" i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 – дополнительная программа</a:t>
            </a:r>
            <a:r>
              <a:rPr lang="ru-RU" sz="2000" b="0" i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места в рамках </a:t>
            </a:r>
            <a:r>
              <a:rPr lang="ru-RU" sz="2000" b="0" i="0" u="sng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контрольных цифр приёма</a:t>
            </a:r>
            <a:r>
              <a:rPr lang="ru-RU" sz="2000" b="0" i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(места, финансируемые за счет ассигнований федерального бюджета);</a:t>
            </a:r>
            <a:br>
              <a:rPr lang="ru-RU" sz="2000" b="0" i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0" i="0" dirty="0">
              <a:solidFill>
                <a:schemeClr val="tx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000" b="1" i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 – приоритетная (основная) программа </a:t>
            </a:r>
            <a:r>
              <a:rPr lang="ru-RU" sz="2000" b="0" i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места </a:t>
            </a:r>
            <a:r>
              <a:rPr lang="ru-RU" sz="2000" i="0" u="sng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договорам об оказании платных образовательных услуг</a:t>
            </a:r>
            <a:r>
              <a:rPr lang="ru-RU" sz="2000" b="0" i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000" b="0" i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0" i="0" dirty="0">
              <a:solidFill>
                <a:schemeClr val="tx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000" b="0" i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 – </a:t>
            </a:r>
            <a:r>
              <a:rPr lang="ru-RU" sz="2000" b="1" i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дополнительная программа </a:t>
            </a:r>
            <a:r>
              <a:rPr lang="ru-RU" sz="2000" i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места </a:t>
            </a:r>
            <a:r>
              <a:rPr lang="ru-RU" sz="2000" i="0" u="sng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договорам об оказании платных образовательных услуг</a:t>
            </a:r>
            <a:r>
              <a:rPr lang="ru-RU" sz="2000" b="0" i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0" i="1" dirty="0">
              <a:solidFill>
                <a:schemeClr val="tx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 descr="mgimo_logo_bld_ru_page-0001.jpg">
            <a:extLst>
              <a:ext uri="{FF2B5EF4-FFF2-40B4-BE49-F238E27FC236}">
                <a16:creationId xmlns="" xmlns:a16="http://schemas.microsoft.com/office/drawing/2014/main" id="{047FD066-6B33-BDE0-E0BA-9145E63F323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763688" cy="1562214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B91065E5-742A-CA62-2FA4-03A3CC688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5437" y="258284"/>
            <a:ext cx="6805612" cy="86646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учитывается приоритетность программ</a:t>
            </a:r>
          </a:p>
        </p:txBody>
      </p:sp>
    </p:spTree>
    <p:extLst>
      <p:ext uri="{BB962C8B-B14F-4D97-AF65-F5344CB8AC3E}">
        <p14:creationId xmlns:p14="http://schemas.microsoft.com/office/powerpoint/2010/main" val="3891503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Содержимое 2"/>
          <p:cNvSpPr txBox="1">
            <a:spLocks/>
          </p:cNvSpPr>
          <p:nvPr/>
        </p:nvSpPr>
        <p:spPr bwMode="auto">
          <a:xfrm>
            <a:off x="179388" y="2636838"/>
            <a:ext cx="8785225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27463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eaLnBrk="1" hangingPunct="1">
              <a:lnSpc>
                <a:spcPct val="114000"/>
              </a:lnSpc>
              <a:spcBef>
                <a:spcPct val="20000"/>
              </a:spcBef>
              <a:buFont typeface="Arial" charset="0"/>
              <a:buNone/>
            </a:pPr>
            <a:endParaRPr lang="ru-RU" altLang="ru-RU" sz="280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>
          <a:xfrm>
            <a:off x="468313" y="1844675"/>
            <a:ext cx="8351837" cy="4897438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endParaRPr lang="ru-RU" altLang="ru-RU" sz="2400"/>
          </a:p>
          <a:p>
            <a:pPr marL="0" indent="0">
              <a:buFont typeface="Arial" charset="0"/>
              <a:buNone/>
            </a:pPr>
            <a:endParaRPr lang="ru-RU" altLang="ru-RU" sz="2400" b="1"/>
          </a:p>
        </p:txBody>
      </p:sp>
      <p:sp>
        <p:nvSpPr>
          <p:cNvPr id="2" name="Прямоугольник 1"/>
          <p:cNvSpPr/>
          <p:nvPr/>
        </p:nvSpPr>
        <p:spPr>
          <a:xfrm>
            <a:off x="1780418" y="272863"/>
            <a:ext cx="6807200" cy="49616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Количество мест приема в 2025 году</a:t>
            </a:r>
            <a:endParaRPr lang="en-US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="" xmlns:a16="http://schemas.microsoft.com/office/drawing/2014/main" id="{7B95DC9F-687C-4B84-AF64-E185E62695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4046429"/>
              </p:ext>
            </p:extLst>
          </p:nvPr>
        </p:nvGraphicFramePr>
        <p:xfrm>
          <a:off x="683569" y="1874838"/>
          <a:ext cx="7848871" cy="1518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8796">
                  <a:extLst>
                    <a:ext uri="{9D8B030D-6E8A-4147-A177-3AD203B41FA5}">
                      <a16:colId xmlns="" xmlns:a16="http://schemas.microsoft.com/office/drawing/2014/main" val="202464163"/>
                    </a:ext>
                  </a:extLst>
                </a:gridCol>
                <a:gridCol w="1387205">
                  <a:extLst>
                    <a:ext uri="{9D8B030D-6E8A-4147-A177-3AD203B41FA5}">
                      <a16:colId xmlns="" xmlns:a16="http://schemas.microsoft.com/office/drawing/2014/main" val="3826208180"/>
                    </a:ext>
                  </a:extLst>
                </a:gridCol>
                <a:gridCol w="1387205">
                  <a:extLst>
                    <a:ext uri="{9D8B030D-6E8A-4147-A177-3AD203B41FA5}">
                      <a16:colId xmlns="" xmlns:a16="http://schemas.microsoft.com/office/drawing/2014/main" val="3338113712"/>
                    </a:ext>
                  </a:extLst>
                </a:gridCol>
                <a:gridCol w="1675665">
                  <a:extLst>
                    <a:ext uri="{9D8B030D-6E8A-4147-A177-3AD203B41FA5}">
                      <a16:colId xmlns="" xmlns:a16="http://schemas.microsoft.com/office/drawing/2014/main" val="3439981848"/>
                    </a:ext>
                  </a:extLst>
                </a:gridCol>
              </a:tblGrid>
              <a:tr h="606087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latin typeface="+mn-lt"/>
                        </a:rPr>
                        <a:t>Название программы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latin typeface="+mn-lt"/>
                        </a:rPr>
                        <a:t>Бюджетные места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latin typeface="+mn-lt"/>
                        </a:rPr>
                        <a:t>Договорные места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latin typeface="+mn-lt"/>
                        </a:rPr>
                        <a:t>Всего мест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158073011"/>
                  </a:ext>
                </a:extLst>
              </a:tr>
              <a:tr h="909130">
                <a:tc>
                  <a:txBody>
                    <a:bodyPr/>
                    <a:lstStyle/>
                    <a:p>
                      <a:pPr algn="l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Международная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безопасность</a:t>
                      </a:r>
                      <a:endParaRPr lang="ru-RU" sz="17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n-lt"/>
                        </a:rPr>
                        <a:t>18</a:t>
                      </a:r>
                      <a:endParaRPr lang="ru-RU" sz="18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280799583"/>
                  </a:ext>
                </a:extLst>
              </a:tr>
            </a:tbl>
          </a:graphicData>
        </a:graphic>
      </p:graphicFrame>
      <p:pic>
        <p:nvPicPr>
          <p:cNvPr id="5" name="Рисунок 4" descr="mgimo_logo_bld_ru_page-0001.jpg">
            <a:extLst>
              <a:ext uri="{FF2B5EF4-FFF2-40B4-BE49-F238E27FC236}">
                <a16:creationId xmlns="" xmlns:a16="http://schemas.microsoft.com/office/drawing/2014/main" id="{CACE2F74-E5B1-5650-E2D0-3C757E5D70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8650" t="23456" r="18874" b="26438"/>
          <a:stretch/>
        </p:blipFill>
        <p:spPr>
          <a:xfrm>
            <a:off x="461299" y="44566"/>
            <a:ext cx="1191874" cy="95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6540986-0B26-9422-4FA0-C80F78B221D1}"/>
              </a:ext>
            </a:extLst>
          </p:cNvPr>
          <p:cNvSpPr txBox="1"/>
          <p:nvPr/>
        </p:nvSpPr>
        <p:spPr>
          <a:xfrm>
            <a:off x="611560" y="2204864"/>
            <a:ext cx="8423719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Мотивационное письмо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CV; Диплом, приложение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диплому; Рекомендательное письмо; Документы, подтверждающие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профессиональную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внеучебную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активность (при наличии)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)+</a:t>
            </a:r>
            <a:r>
              <a:rPr lang="ru-RU" sz="2400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собеседование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ru-RU" sz="2400" b="0" i="0" dirty="0">
              <a:solidFill>
                <a:schemeClr val="tx2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400" b="0" i="0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Вступительные испытания засчитываются в конкурс на 3 программы по направлению подготовки «Международные отношения»: </a:t>
            </a:r>
            <a:r>
              <a:rPr lang="ru-RU" sz="2400" b="1" i="0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Когнитивные исследования и нейротехнологии в международных отношениях, Международная безопасность, Политическая экономия международных отношений</a:t>
            </a:r>
            <a:r>
              <a:rPr lang="ru-RU" sz="2400" b="0" i="0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0" i="0" dirty="0">
              <a:solidFill>
                <a:schemeClr val="tx2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800" b="0" i="1" dirty="0">
              <a:solidFill>
                <a:srgbClr val="313439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Рисунок 1" descr="mgimo_logo_bld_ru_page-0001.jpg">
            <a:extLst>
              <a:ext uri="{FF2B5EF4-FFF2-40B4-BE49-F238E27FC236}">
                <a16:creationId xmlns="" xmlns:a16="http://schemas.microsoft.com/office/drawing/2014/main" id="{4D091F42-F8E6-1F0B-B8DC-36080ADA4D7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45437" cy="1811777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580EF36B-4FF5-B469-9B60-F82ECCA62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5437" y="258284"/>
            <a:ext cx="6805612" cy="12573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Вступительное испытание по направлению подготовки «Международные отношения»</a:t>
            </a:r>
            <a:endParaRPr lang="ru-RU" sz="4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8366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mgimo_logo_bld_ru_page-0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267744" cy="2008689"/>
          </a:xfrm>
          <a:prstGeom prst="rect">
            <a:avLst/>
          </a:prstGeom>
        </p:spPr>
      </p:pic>
      <p:sp>
        <p:nvSpPr>
          <p:cNvPr id="16386" name="Содержимое 2"/>
          <p:cNvSpPr txBox="1">
            <a:spLocks/>
          </p:cNvSpPr>
          <p:nvPr/>
        </p:nvSpPr>
        <p:spPr bwMode="auto">
          <a:xfrm>
            <a:off x="179388" y="2636838"/>
            <a:ext cx="8785225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27463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eaLnBrk="1" hangingPunct="1">
              <a:lnSpc>
                <a:spcPct val="114000"/>
              </a:lnSpc>
              <a:spcBef>
                <a:spcPct val="20000"/>
              </a:spcBef>
              <a:buFont typeface="Arial" charset="0"/>
              <a:buNone/>
            </a:pPr>
            <a:endParaRPr lang="ru-RU" altLang="ru-RU" sz="280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>
          <a:xfrm>
            <a:off x="468313" y="1844675"/>
            <a:ext cx="8351837" cy="4897438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endParaRPr lang="ru-RU" altLang="ru-RU" sz="2400"/>
          </a:p>
          <a:p>
            <a:pPr marL="0" indent="0">
              <a:buFont typeface="Arial" charset="0"/>
              <a:buNone/>
            </a:pPr>
            <a:endParaRPr lang="ru-RU" altLang="ru-RU" sz="2400" b="1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 bwMode="auto">
          <a:xfrm>
            <a:off x="257175" y="1484784"/>
            <a:ext cx="8672513" cy="5236691"/>
          </a:xfrm>
          <a:prstGeom prst="rect">
            <a:avLst/>
          </a:prstGeom>
          <a:noFill/>
          <a:ln>
            <a:noFill/>
          </a:ln>
        </p:spPr>
        <p:txBody>
          <a:bodyPr lIns="72000">
            <a:norm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452438" indent="-98425"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US" sz="1600" dirty="0">
              <a:solidFill>
                <a:srgbClr val="002060"/>
              </a:solidFill>
              <a:latin typeface="+mn-lt"/>
              <a:cs typeface="Times New Roman" pitchFamily="18" charset="0"/>
            </a:endParaRPr>
          </a:p>
          <a:p>
            <a:pPr marL="358775" indent="-358775">
              <a:spcBef>
                <a:spcPct val="20000"/>
              </a:spcBef>
              <a:buFont typeface="+mj-lt"/>
              <a:buAutoNum type="arabicParenR"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Заполнить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регистрационную форму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абитуриента магистратуры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 электронной форме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системе «Абитуриент магистратуры»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адресу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master.mgimo.ru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811213" lvl="1" indent="-358775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откроется </a:t>
            </a:r>
            <a:r>
              <a:rPr lang="ru-RU" sz="1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мая 2025 г. </a:t>
            </a:r>
          </a:p>
          <a:p>
            <a:pPr marL="811213" lvl="1" indent="-358775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Окончания приема документов</a:t>
            </a:r>
            <a:r>
              <a:rPr lang="ru-RU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августа 2025 г.</a:t>
            </a:r>
          </a:p>
          <a:p>
            <a:pPr marL="342900" indent="-342900" algn="ctr" eaLnBrk="1" hangingPunct="1">
              <a:spcBef>
                <a:spcPct val="20000"/>
              </a:spcBef>
              <a:buFont typeface="Arial" pitchFamily="34" charset="0"/>
              <a:buNone/>
              <a:defRPr/>
            </a:pPr>
            <a:endParaRPr lang="ru-RU" sz="300" b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Отсканировать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загрузить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личный кабинет необходимые документы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Скачать сформированное в системе «Абитуриент магистратуры» заявление о приеме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распечатать, подписать, перевести в электронную форму и загрузить в личный кабинет </a:t>
            </a:r>
            <a:r>
              <a:rPr lang="ru-RU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(с 20 июня 2025 г.)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None/>
              <a:defRPr/>
            </a:pPr>
            <a:endParaRPr lang="ru-RU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63713" y="361950"/>
            <a:ext cx="6807200" cy="9906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Как подать документы в магистратуру?</a:t>
            </a:r>
            <a:endParaRPr lang="en-US" sz="36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mgimo_logo_bld_ru_page-0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32856" cy="2132856"/>
          </a:xfrm>
          <a:prstGeom prst="rect">
            <a:avLst/>
          </a:prstGeom>
        </p:spPr>
      </p:pic>
      <p:sp>
        <p:nvSpPr>
          <p:cNvPr id="16386" name="Содержимое 2"/>
          <p:cNvSpPr txBox="1">
            <a:spLocks/>
          </p:cNvSpPr>
          <p:nvPr/>
        </p:nvSpPr>
        <p:spPr bwMode="auto">
          <a:xfrm>
            <a:off x="179388" y="2636838"/>
            <a:ext cx="8785225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27463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eaLnBrk="1" hangingPunct="1">
              <a:lnSpc>
                <a:spcPct val="114000"/>
              </a:lnSpc>
              <a:spcBef>
                <a:spcPct val="20000"/>
              </a:spcBef>
              <a:buFont typeface="Arial" charset="0"/>
              <a:buNone/>
            </a:pPr>
            <a:endParaRPr lang="ru-RU" altLang="ru-RU" sz="280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>
          <a:xfrm>
            <a:off x="468313" y="1844675"/>
            <a:ext cx="8351837" cy="4897438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endParaRPr lang="ru-RU" altLang="ru-RU" sz="2400"/>
          </a:p>
          <a:p>
            <a:pPr marL="0" indent="0">
              <a:buFont typeface="Arial" charset="0"/>
              <a:buNone/>
            </a:pPr>
            <a:endParaRPr lang="ru-RU" altLang="ru-RU" sz="2400" b="1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 bwMode="auto">
          <a:xfrm>
            <a:off x="235743" y="1965594"/>
            <a:ext cx="8672513" cy="4993809"/>
          </a:xfrm>
          <a:prstGeom prst="rect">
            <a:avLst/>
          </a:prstGeom>
          <a:noFill/>
          <a:ln>
            <a:noFill/>
          </a:ln>
        </p:spPr>
        <p:txBody>
          <a:bodyPr lIns="72000">
            <a:normAutofit lnSpcReduction="10000"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452438" indent="-98425"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31343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3134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документ, удостоверяющий личность поступающего и его гражданство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1050" dirty="0">
              <a:solidFill>
                <a:srgbClr val="31343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3134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страховое свидетельство обязательного пенсионного страхования (при наличии)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1100" b="0" i="0" dirty="0">
              <a:solidFill>
                <a:srgbClr val="31343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31343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документы установленного образца о высшем образовании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1050" b="0" i="0" dirty="0">
              <a:solidFill>
                <a:srgbClr val="31343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31343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фотография абитуриента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1200" b="0" i="0" dirty="0">
              <a:solidFill>
                <a:srgbClr val="31343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31343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документы, подтверждающие наличие индивидуальных достижений у </a:t>
            </a:r>
            <a:r>
              <a:rPr lang="ru-RU" sz="2800" b="0" i="0" dirty="0" smtClean="0">
                <a:solidFill>
                  <a:srgbClr val="31343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поступающего (если </a:t>
            </a:r>
            <a:r>
              <a:rPr lang="ru-RU" sz="2800" dirty="0" smtClean="0">
                <a:solidFill>
                  <a:srgbClr val="3134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</a:t>
            </a:r>
            <a:r>
              <a:rPr lang="ru-RU" sz="2800" b="0" i="0" dirty="0" smtClean="0">
                <a:solidFill>
                  <a:srgbClr val="31343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ть)</a:t>
            </a:r>
            <a:endParaRPr lang="ru-RU" sz="900" b="0" i="0" dirty="0">
              <a:solidFill>
                <a:srgbClr val="31343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63713" y="361950"/>
            <a:ext cx="6807200" cy="14330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Какие документы необходимо предоставить в Приемную комиссию?</a:t>
            </a:r>
            <a:endParaRPr lang="en-US" sz="36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62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31ACBA80-7B93-E60C-905F-73466D8990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762" t="23401" r="24013" b="23400"/>
          <a:stretch/>
        </p:blipFill>
        <p:spPr>
          <a:xfrm>
            <a:off x="971600" y="399968"/>
            <a:ext cx="7333446" cy="6058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28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Заголовок 2"/>
          <p:cNvSpPr>
            <a:spLocks noGrp="1"/>
          </p:cNvSpPr>
          <p:nvPr>
            <p:ph type="title"/>
          </p:nvPr>
        </p:nvSpPr>
        <p:spPr>
          <a:xfrm>
            <a:off x="107950" y="71885"/>
            <a:ext cx="8928100" cy="512762"/>
          </a:xfrm>
          <a:gradFill flip="none" rotWithShape="1">
            <a:gsLst>
              <a:gs pos="0">
                <a:schemeClr val="tx2">
                  <a:lumMod val="75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2200" b="1" dirty="0"/>
              <a:t>График проведения приемной кампании в магистратуру в 2025 г</a:t>
            </a:r>
            <a:r>
              <a:rPr lang="ru-RU" sz="2200" b="1" dirty="0">
                <a:latin typeface="Times New Roman" pitchFamily="18" charset="0"/>
                <a:ea typeface="Calibri" pitchFamily="34" charset="0"/>
                <a:cs typeface="Calibri" pitchFamily="34" charset="0"/>
              </a:rPr>
              <a:t>.</a:t>
            </a:r>
            <a:endParaRPr lang="ru-RU" sz="2200" b="1" dirty="0"/>
          </a:p>
        </p:txBody>
      </p:sp>
      <p:sp>
        <p:nvSpPr>
          <p:cNvPr id="17411" name="Содержимое 2"/>
          <p:cNvSpPr txBox="1">
            <a:spLocks/>
          </p:cNvSpPr>
          <p:nvPr/>
        </p:nvSpPr>
        <p:spPr bwMode="auto">
          <a:xfrm>
            <a:off x="179388" y="2636838"/>
            <a:ext cx="8785225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27463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eaLnBrk="1" hangingPunct="1">
              <a:lnSpc>
                <a:spcPct val="114000"/>
              </a:lnSpc>
              <a:spcBef>
                <a:spcPct val="20000"/>
              </a:spcBef>
              <a:buFont typeface="Arial" charset="0"/>
              <a:buNone/>
            </a:pPr>
            <a:endParaRPr lang="ru-RU" altLang="ru-RU" sz="280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2" name="Объект 2"/>
          <p:cNvSpPr>
            <a:spLocks noGrp="1"/>
          </p:cNvSpPr>
          <p:nvPr>
            <p:ph idx="1"/>
          </p:nvPr>
        </p:nvSpPr>
        <p:spPr>
          <a:xfrm>
            <a:off x="468313" y="1844675"/>
            <a:ext cx="8351837" cy="4897438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endParaRPr lang="ru-RU" altLang="ru-RU" sz="2400"/>
          </a:p>
          <a:p>
            <a:pPr marL="0" indent="0">
              <a:buFont typeface="Arial" charset="0"/>
              <a:buNone/>
            </a:pPr>
            <a:endParaRPr lang="ru-RU" altLang="ru-RU" sz="2400" b="1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943308"/>
              </p:ext>
            </p:extLst>
          </p:nvPr>
        </p:nvGraphicFramePr>
        <p:xfrm>
          <a:off x="215900" y="764704"/>
          <a:ext cx="8928100" cy="60564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943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337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06006">
                <a:tc>
                  <a:txBody>
                    <a:bodyPr/>
                    <a:lstStyle/>
                    <a:p>
                      <a:pPr algn="ctr"/>
                      <a:r>
                        <a:rPr lang="ru-RU" sz="1900" b="0" kern="1200" dirty="0">
                          <a:solidFill>
                            <a:schemeClr val="tx1"/>
                          </a:solidFill>
                        </a:rPr>
                        <a:t>с</a:t>
                      </a:r>
                      <a:r>
                        <a:rPr lang="ru-RU" sz="1900" b="1" kern="1200" dirty="0">
                          <a:solidFill>
                            <a:schemeClr val="tx1"/>
                          </a:solidFill>
                        </a:rPr>
                        <a:t> 01.05.25  </a:t>
                      </a:r>
                    </a:p>
                    <a:p>
                      <a:pPr algn="ctr"/>
                      <a:endParaRPr lang="ru-RU" sz="1200" b="1" kern="12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900" b="0" u="sng" kern="1200" dirty="0">
                          <a:solidFill>
                            <a:schemeClr val="tx1"/>
                          </a:solidFill>
                        </a:rPr>
                        <a:t>с</a:t>
                      </a:r>
                      <a:r>
                        <a:rPr lang="ru-RU" sz="1900" b="1" u="sng" kern="1200" dirty="0">
                          <a:solidFill>
                            <a:schemeClr val="tx1"/>
                          </a:solidFill>
                        </a:rPr>
                        <a:t> 20.06.25 </a:t>
                      </a:r>
                      <a:r>
                        <a:rPr lang="ru-RU" sz="1900" b="0" u="sng" kern="1200" dirty="0">
                          <a:solidFill>
                            <a:schemeClr val="tx1"/>
                          </a:solidFill>
                        </a:rPr>
                        <a:t>по</a:t>
                      </a:r>
                      <a:r>
                        <a:rPr lang="ru-RU" sz="1900" b="1" u="sng" kern="1200" dirty="0">
                          <a:solidFill>
                            <a:schemeClr val="tx1"/>
                          </a:solidFill>
                        </a:rPr>
                        <a:t> 01.08.25</a:t>
                      </a:r>
                      <a:endParaRPr lang="ru-RU" sz="1900" u="sng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5" marR="91435" marT="45743" marB="4574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900" b="0" kern="1200" dirty="0">
                          <a:solidFill>
                            <a:schemeClr val="dk1"/>
                          </a:solidFill>
                        </a:rPr>
                        <a:t>Открытие электронной </a:t>
                      </a:r>
                      <a:r>
                        <a:rPr lang="ru-RU" sz="1900" b="0" kern="1200">
                          <a:solidFill>
                            <a:schemeClr val="dk1"/>
                          </a:solidFill>
                        </a:rPr>
                        <a:t>регистрации абитуриентов</a:t>
                      </a:r>
                      <a:endParaRPr lang="ru-RU" sz="1900" b="0" kern="1200" dirty="0">
                        <a:solidFill>
                          <a:schemeClr val="dk1"/>
                        </a:solidFill>
                      </a:endParaRPr>
                    </a:p>
                    <a:p>
                      <a:pPr algn="l"/>
                      <a:endParaRPr lang="ru-RU" sz="1200" b="0" kern="1200" dirty="0">
                        <a:solidFill>
                          <a:schemeClr val="dk1"/>
                        </a:solidFill>
                      </a:endParaRPr>
                    </a:p>
                    <a:p>
                      <a:pPr algn="l"/>
                      <a:r>
                        <a:rPr lang="ru-RU" sz="1900" b="0" kern="1200" dirty="0">
                          <a:solidFill>
                            <a:schemeClr val="dk1"/>
                          </a:solidFill>
                        </a:rPr>
                        <a:t>Прием документов абитуриентов</a:t>
                      </a:r>
                      <a:endParaRPr lang="ru-RU" sz="1900" b="0" dirty="0">
                        <a:latin typeface="+mn-lt"/>
                      </a:endParaRPr>
                    </a:p>
                  </a:txBody>
                  <a:tcPr marL="91435" marR="91435" marT="45743" marB="45743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060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kern="1200" dirty="0">
                          <a:solidFill>
                            <a:schemeClr val="tx1"/>
                          </a:solidFill>
                        </a:rPr>
                        <a:t>с</a:t>
                      </a:r>
                      <a:r>
                        <a:rPr lang="ru-RU" sz="1900" b="1" kern="12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900" b="1" kern="1200" dirty="0">
                          <a:solidFill>
                            <a:schemeClr val="tx1"/>
                          </a:solidFill>
                        </a:rPr>
                        <a:t>20.06.25 </a:t>
                      </a:r>
                      <a:r>
                        <a:rPr lang="ru-RU" sz="1900" b="0" kern="1200" dirty="0">
                          <a:solidFill>
                            <a:schemeClr val="tx1"/>
                          </a:solidFill>
                        </a:rPr>
                        <a:t>по </a:t>
                      </a:r>
                      <a:r>
                        <a:rPr lang="ru-RU" sz="1900" b="1" kern="1200" dirty="0">
                          <a:solidFill>
                            <a:schemeClr val="tx1"/>
                          </a:solidFill>
                        </a:rPr>
                        <a:t>01.08.25</a:t>
                      </a:r>
                      <a:endParaRPr lang="ru-RU" sz="1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5" marR="91435" marT="45743" marB="4574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900" kern="1200" dirty="0">
                          <a:solidFill>
                            <a:schemeClr val="dk1"/>
                          </a:solidFill>
                        </a:rPr>
                        <a:t>Верификация документов абитуриентов Приемной комиссией</a:t>
                      </a:r>
                      <a:endParaRPr lang="ru-RU" sz="1900" dirty="0">
                        <a:latin typeface="+mn-lt"/>
                      </a:endParaRPr>
                    </a:p>
                  </a:txBody>
                  <a:tcPr marL="91435" marR="91435" marT="45743" marB="45743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06006">
                <a:tc>
                  <a:txBody>
                    <a:bodyPr/>
                    <a:lstStyle/>
                    <a:p>
                      <a:pPr algn="ctr"/>
                      <a:r>
                        <a:rPr lang="ru-RU" sz="1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08.08.25 </a:t>
                      </a:r>
                    </a:p>
                  </a:txBody>
                  <a:tcPr marL="91435" marR="91435" marT="45743" marB="4574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900" kern="1200" dirty="0">
                          <a:solidFill>
                            <a:schemeClr val="dk1"/>
                          </a:solidFill>
                        </a:rPr>
                        <a:t>Проведение консультаций по иностранному языку для поступающих </a:t>
                      </a:r>
                      <a:endParaRPr lang="ru-RU" sz="1900" dirty="0">
                        <a:latin typeface="+mn-lt"/>
                      </a:endParaRPr>
                    </a:p>
                  </a:txBody>
                  <a:tcPr marL="91435" marR="91435" marT="45743" marB="45743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0600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09.08.25</a:t>
                      </a:r>
                    </a:p>
                  </a:txBody>
                  <a:tcPr marL="91435" marR="91435" marT="45743" marB="4574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900" dirty="0">
                          <a:latin typeface="+mn-lt"/>
                        </a:rPr>
                        <a:t>Вступительные испытания по иностранным</a:t>
                      </a:r>
                      <a:r>
                        <a:rPr lang="ru-RU" sz="1900" baseline="0" dirty="0">
                          <a:latin typeface="+mn-lt"/>
                        </a:rPr>
                        <a:t> </a:t>
                      </a:r>
                      <a:r>
                        <a:rPr lang="ru-RU" sz="1900" dirty="0">
                          <a:latin typeface="+mn-lt"/>
                        </a:rPr>
                        <a:t>языкам (кроме английского) </a:t>
                      </a:r>
                    </a:p>
                  </a:txBody>
                  <a:tcPr marL="91435" marR="91435" marT="45743" marB="45743" anchor="ctr"/>
                </a:tc>
                <a:extLst>
                  <a:ext uri="{0D108BD9-81ED-4DB2-BD59-A6C34878D82A}">
                    <a16:rowId xmlns="" xmlns:a16="http://schemas.microsoft.com/office/drawing/2014/main" val="2178494644"/>
                  </a:ext>
                </a:extLst>
              </a:tr>
              <a:tr h="40116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10.08.25-11.08.25</a:t>
                      </a:r>
                    </a:p>
                  </a:txBody>
                  <a:tcPr marL="91435" marR="91435" marT="45743" marB="4574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900" dirty="0">
                          <a:latin typeface="+mn-lt"/>
                        </a:rPr>
                        <a:t>Вступительное испытание по английскому языку</a:t>
                      </a:r>
                    </a:p>
                  </a:txBody>
                  <a:tcPr marL="91435" marR="91435" marT="45743" marB="45743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116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15.08.25-19.08.25</a:t>
                      </a:r>
                    </a:p>
                  </a:txBody>
                  <a:tcPr marL="91435" marR="91435" marT="45743" marB="4574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900" kern="1200" dirty="0">
                          <a:solidFill>
                            <a:schemeClr val="dk1"/>
                          </a:solidFill>
                          <a:effectLst/>
                        </a:rPr>
                        <a:t>Вступительные испытания по специальности</a:t>
                      </a:r>
                      <a:endParaRPr lang="ru-RU" sz="1900" dirty="0">
                        <a:latin typeface="+mn-lt"/>
                      </a:endParaRPr>
                    </a:p>
                  </a:txBody>
                  <a:tcPr marL="91435" marR="91435" marT="45743" marB="45743" anchor="ctr"/>
                </a:tc>
                <a:extLst>
                  <a:ext uri="{0D108BD9-81ED-4DB2-BD59-A6C34878D82A}">
                    <a16:rowId xmlns="" xmlns:a16="http://schemas.microsoft.com/office/drawing/2014/main" val="485946539"/>
                  </a:ext>
                </a:extLst>
              </a:tr>
              <a:tr h="40116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  <a:buFont typeface="Arial" pitchFamily="34" charset="0"/>
                        <a:buNone/>
                        <a:defRPr/>
                      </a:pPr>
                      <a:r>
                        <a:rPr lang="ru-RU" sz="1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20.08.25</a:t>
                      </a:r>
                    </a:p>
                  </a:txBody>
                  <a:tcPr marL="91435" marR="91435" marT="45743" marB="4574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900" kern="1200" dirty="0">
                          <a:solidFill>
                            <a:schemeClr val="dk1"/>
                          </a:solidFill>
                        </a:rPr>
                        <a:t>Объявление результатов испытаний</a:t>
                      </a:r>
                      <a:endParaRPr lang="ru-RU" sz="1900" dirty="0">
                        <a:latin typeface="+mn-lt"/>
                      </a:endParaRPr>
                    </a:p>
                  </a:txBody>
                  <a:tcPr marL="91435" marR="91435" marT="45743" marB="45743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0116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  <a:buFont typeface="Arial" pitchFamily="34" charset="0"/>
                        <a:buNone/>
                        <a:defRPr/>
                      </a:pPr>
                      <a:r>
                        <a:rPr lang="ru-RU" sz="1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22.08.25</a:t>
                      </a:r>
                    </a:p>
                  </a:txBody>
                  <a:tcPr marL="91435" marR="91435" marT="45743" marB="4574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900" kern="1200" dirty="0">
                          <a:solidFill>
                            <a:schemeClr val="dk1"/>
                          </a:solidFill>
                        </a:rPr>
                        <a:t>Вывешивание списка лиц, рекомендованных к зачислению </a:t>
                      </a:r>
                      <a:endParaRPr lang="ru-RU" sz="1900" dirty="0">
                        <a:latin typeface="+mn-lt"/>
                      </a:endParaRPr>
                    </a:p>
                  </a:txBody>
                  <a:tcPr marL="91435" marR="91435" marT="45743" marB="45743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6942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  <a:buFont typeface="Arial" pitchFamily="34" charset="0"/>
                        <a:buNone/>
                        <a:defRPr/>
                      </a:pPr>
                      <a:r>
                        <a:rPr lang="ru-RU" sz="1900" b="1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22.08.25-24.08.25</a:t>
                      </a:r>
                    </a:p>
                  </a:txBody>
                  <a:tcPr marL="91435" marR="91435" marT="45743" marB="45743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kern="1200" dirty="0">
                          <a:solidFill>
                            <a:schemeClr val="dk1"/>
                          </a:solidFill>
                          <a:effectLst/>
                        </a:rPr>
                        <a:t>Прием согласий на зачисление на бюджет</a:t>
                      </a:r>
                      <a:endParaRPr lang="ru-RU" sz="1900" dirty="0">
                        <a:latin typeface="+mn-lt"/>
                      </a:endParaRPr>
                    </a:p>
                  </a:txBody>
                  <a:tcPr marL="91435" marR="91435" marT="45743" marB="45743" anchor="ctr"/>
                </a:tc>
                <a:extLst>
                  <a:ext uri="{0D108BD9-81ED-4DB2-BD59-A6C34878D82A}">
                    <a16:rowId xmlns="" xmlns:a16="http://schemas.microsoft.com/office/drawing/2014/main" val="2116882294"/>
                  </a:ext>
                </a:extLst>
              </a:tr>
              <a:tr h="101085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  <a:buFont typeface="Arial" pitchFamily="34" charset="0"/>
                        <a:buNone/>
                        <a:defRPr/>
                      </a:pPr>
                      <a:r>
                        <a:rPr lang="ru-RU" sz="1900" b="1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22.08.25-28.08.25</a:t>
                      </a:r>
                    </a:p>
                  </a:txBody>
                  <a:tcPr marL="91435" marR="91435" marT="45743" marB="45743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kern="1200" dirty="0">
                          <a:solidFill>
                            <a:schemeClr val="dk1"/>
                          </a:solidFill>
                          <a:effectLst/>
                        </a:rPr>
                        <a:t>Прием согласий на заключение договоров</a:t>
                      </a:r>
                      <a:endParaRPr lang="ru-RU" sz="1900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900" dirty="0">
                        <a:latin typeface="+mn-lt"/>
                      </a:endParaRPr>
                    </a:p>
                  </a:txBody>
                  <a:tcPr marL="91435" marR="91435" marT="45743" marB="45743" anchor="ctr"/>
                </a:tc>
                <a:extLst>
                  <a:ext uri="{0D108BD9-81ED-4DB2-BD59-A6C34878D82A}">
                    <a16:rowId xmlns="" xmlns:a16="http://schemas.microsoft.com/office/drawing/2014/main" val="49329366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08989AC-80BC-C434-D1FF-D4B10A690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mgimo_logo_bld_ru_page-0001.jpg">
            <a:extLst>
              <a:ext uri="{FF2B5EF4-FFF2-40B4-BE49-F238E27FC236}">
                <a16:creationId xmlns="" xmlns:a16="http://schemas.microsoft.com/office/drawing/2014/main" id="{A5057EE2-86CE-614A-1681-7399D40DA50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32856" cy="1844675"/>
          </a:xfrm>
          <a:prstGeom prst="rect">
            <a:avLst/>
          </a:prstGeom>
        </p:spPr>
      </p:pic>
      <p:sp>
        <p:nvSpPr>
          <p:cNvPr id="16386" name="Содержимое 2">
            <a:extLst>
              <a:ext uri="{FF2B5EF4-FFF2-40B4-BE49-F238E27FC236}">
                <a16:creationId xmlns="" xmlns:a16="http://schemas.microsoft.com/office/drawing/2014/main" id="{6F3836F2-9DE0-B336-E8AD-C6896BB7CD1E}"/>
              </a:ext>
            </a:extLst>
          </p:cNvPr>
          <p:cNvSpPr txBox="1">
            <a:spLocks/>
          </p:cNvSpPr>
          <p:nvPr/>
        </p:nvSpPr>
        <p:spPr bwMode="auto">
          <a:xfrm>
            <a:off x="179388" y="2636838"/>
            <a:ext cx="8785225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27463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eaLnBrk="1" hangingPunct="1">
              <a:lnSpc>
                <a:spcPct val="114000"/>
              </a:lnSpc>
              <a:spcBef>
                <a:spcPct val="20000"/>
              </a:spcBef>
              <a:buFont typeface="Arial" charset="0"/>
              <a:buNone/>
            </a:pPr>
            <a:endParaRPr lang="ru-RU" altLang="ru-RU" sz="280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6387" name="Объект 2">
            <a:extLst>
              <a:ext uri="{FF2B5EF4-FFF2-40B4-BE49-F238E27FC236}">
                <a16:creationId xmlns="" xmlns:a16="http://schemas.microsoft.com/office/drawing/2014/main" id="{0501497E-1700-3270-EDEF-F9A567B95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844675"/>
            <a:ext cx="8351837" cy="4897438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endParaRPr lang="ru-RU" altLang="ru-RU" sz="2400"/>
          </a:p>
          <a:p>
            <a:pPr marL="0" indent="0">
              <a:buFont typeface="Arial" charset="0"/>
              <a:buNone/>
            </a:pPr>
            <a:endParaRPr lang="ru-RU" altLang="ru-RU" sz="2400" b="1"/>
          </a:p>
        </p:txBody>
      </p:sp>
      <p:sp>
        <p:nvSpPr>
          <p:cNvPr id="7" name="Содержимое 2">
            <a:extLst>
              <a:ext uri="{FF2B5EF4-FFF2-40B4-BE49-F238E27FC236}">
                <a16:creationId xmlns="" xmlns:a16="http://schemas.microsoft.com/office/drawing/2014/main" id="{EBC72FEE-0317-C8DE-19C7-B39E67DC6C93}"/>
              </a:ext>
            </a:extLst>
          </p:cNvPr>
          <p:cNvSpPr txBox="1">
            <a:spLocks/>
          </p:cNvSpPr>
          <p:nvPr/>
        </p:nvSpPr>
        <p:spPr bwMode="auto">
          <a:xfrm>
            <a:off x="316985" y="1665090"/>
            <a:ext cx="8672513" cy="4644230"/>
          </a:xfrm>
          <a:prstGeom prst="rect">
            <a:avLst/>
          </a:prstGeom>
          <a:noFill/>
          <a:ln>
            <a:noFill/>
          </a:ln>
        </p:spPr>
        <p:txBody>
          <a:bodyPr lIns="72000">
            <a:normAutofit fontScale="77500" lnSpcReduction="20000"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452438" indent="-98425"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ru-RU" sz="2800" b="0" i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зачисления на места в рамках контрольных цифр приема поступающий, успешно прошедший по конкурсу, предоставляет в 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Приемную комиссию </a:t>
            </a:r>
            <a:r>
              <a:rPr lang="ru-RU" sz="2800" b="1" i="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Согласие на зачисление.</a:t>
            </a:r>
            <a:endParaRPr lang="ru-RU" sz="4700" b="1" i="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endParaRPr lang="ru-RU" sz="2800" b="0" i="0" dirty="0">
              <a:solidFill>
                <a:schemeClr val="tx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ru-RU" sz="2800" b="1" i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Согласие на зачисление:</a:t>
            </a:r>
          </a:p>
          <a:p>
            <a:pPr>
              <a:lnSpc>
                <a:spcPct val="130000"/>
              </a:lnSpc>
            </a:pPr>
            <a:endParaRPr lang="ru-RU" sz="1300" b="0" i="0" dirty="0">
              <a:solidFill>
                <a:schemeClr val="tx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ru-RU" sz="2800" b="0" i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подается в бумажном виде</a:t>
            </a:r>
            <a:r>
              <a:rPr lang="en-US" sz="2800" b="0" i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b="0" i="0" dirty="0">
              <a:solidFill>
                <a:schemeClr val="tx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ru-RU" sz="2800" b="0" i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можно подать только в один вуз</a:t>
            </a:r>
            <a:r>
              <a:rPr lang="en-US" sz="2800" b="0" i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b="0" i="0" dirty="0">
              <a:solidFill>
                <a:schemeClr val="tx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ru-RU" sz="2800" b="0" i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подается один раз на все выбранные абитуриентом программы с бюджетными местами, зачисление на основе приоритетности, указанной в заявлении на поступление</a:t>
            </a:r>
            <a:r>
              <a:rPr lang="en-US" sz="2800" b="0" i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подачи до 12:00 24 августа.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q"/>
            </a:pPr>
            <a:endParaRPr lang="ru-RU" sz="2000" dirty="0">
              <a:solidFill>
                <a:srgbClr val="4444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2134DDB9-DF27-B275-B2B2-1A9BE276432D}"/>
              </a:ext>
            </a:extLst>
          </p:cNvPr>
          <p:cNvSpPr/>
          <p:nvPr/>
        </p:nvSpPr>
        <p:spPr>
          <a:xfrm>
            <a:off x="2121292" y="328173"/>
            <a:ext cx="6807200" cy="9898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Процедура зачисления на бюджет </a:t>
            </a:r>
            <a:endParaRPr lang="en-US" sz="36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4286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650B7A3-5C13-160C-29E1-B568B0F02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mgimo_logo_bld_ru_page-0001.jpg">
            <a:extLst>
              <a:ext uri="{FF2B5EF4-FFF2-40B4-BE49-F238E27FC236}">
                <a16:creationId xmlns="" xmlns:a16="http://schemas.microsoft.com/office/drawing/2014/main" id="{57F401F8-774C-A566-A760-02D2D7275CE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"/>
            <a:ext cx="1979712" cy="1712223"/>
          </a:xfrm>
          <a:prstGeom prst="rect">
            <a:avLst/>
          </a:prstGeom>
        </p:spPr>
      </p:pic>
      <p:sp>
        <p:nvSpPr>
          <p:cNvPr id="16386" name="Содержимое 2">
            <a:extLst>
              <a:ext uri="{FF2B5EF4-FFF2-40B4-BE49-F238E27FC236}">
                <a16:creationId xmlns="" xmlns:a16="http://schemas.microsoft.com/office/drawing/2014/main" id="{0CF5A127-187D-BA23-FD5A-AFB15ECF7A64}"/>
              </a:ext>
            </a:extLst>
          </p:cNvPr>
          <p:cNvSpPr txBox="1">
            <a:spLocks/>
          </p:cNvSpPr>
          <p:nvPr/>
        </p:nvSpPr>
        <p:spPr bwMode="auto">
          <a:xfrm>
            <a:off x="179388" y="2636838"/>
            <a:ext cx="8785225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27463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eaLnBrk="1" hangingPunct="1">
              <a:lnSpc>
                <a:spcPct val="114000"/>
              </a:lnSpc>
              <a:spcBef>
                <a:spcPct val="20000"/>
              </a:spcBef>
              <a:buFont typeface="Arial" charset="0"/>
              <a:buNone/>
            </a:pPr>
            <a:endParaRPr lang="ru-RU" altLang="ru-RU" sz="280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6387" name="Объект 2">
            <a:extLst>
              <a:ext uri="{FF2B5EF4-FFF2-40B4-BE49-F238E27FC236}">
                <a16:creationId xmlns="" xmlns:a16="http://schemas.microsoft.com/office/drawing/2014/main" id="{CF58FC9F-99AB-DF51-8107-2C5E15BD5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844675"/>
            <a:ext cx="8351837" cy="4897438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endParaRPr lang="ru-RU" altLang="ru-RU" sz="2400"/>
          </a:p>
          <a:p>
            <a:pPr marL="0" indent="0">
              <a:buFont typeface="Arial" charset="0"/>
              <a:buNone/>
            </a:pPr>
            <a:endParaRPr lang="ru-RU" altLang="ru-RU" sz="2400" b="1"/>
          </a:p>
        </p:txBody>
      </p:sp>
      <p:sp>
        <p:nvSpPr>
          <p:cNvPr id="7" name="Содержимое 2">
            <a:extLst>
              <a:ext uri="{FF2B5EF4-FFF2-40B4-BE49-F238E27FC236}">
                <a16:creationId xmlns="" xmlns:a16="http://schemas.microsoft.com/office/drawing/2014/main" id="{A999F813-C59A-88B5-FCCA-DF77B2A0D0EA}"/>
              </a:ext>
            </a:extLst>
          </p:cNvPr>
          <p:cNvSpPr txBox="1">
            <a:spLocks/>
          </p:cNvSpPr>
          <p:nvPr/>
        </p:nvSpPr>
        <p:spPr bwMode="auto">
          <a:xfrm>
            <a:off x="297821" y="1626618"/>
            <a:ext cx="8672513" cy="4824536"/>
          </a:xfrm>
          <a:prstGeom prst="rect">
            <a:avLst/>
          </a:prstGeom>
          <a:noFill/>
          <a:ln>
            <a:noFill/>
          </a:ln>
        </p:spPr>
        <p:txBody>
          <a:bodyPr lIns="72000">
            <a:normAutofit fontScale="70000" lnSpcReduction="20000"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452438" indent="-98425"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ru-RU" sz="2800" b="0" i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зачисления на места с оплатой обучения поступающий, успешно прошедший по конкурсу, предоставляет в 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Приемную комиссию </a:t>
            </a:r>
            <a:r>
              <a:rPr lang="ru-RU" sz="2800" b="1" i="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Согласие на заключение договора </a:t>
            </a:r>
            <a:r>
              <a:rPr lang="ru-RU" sz="2800" b="1" i="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i="0" u="sng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электроном виде</a:t>
            </a:r>
            <a:r>
              <a:rPr lang="ru-RU" sz="2800" i="0" u="sng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личный кабинет в системе Абитуриент магистратуры.</a:t>
            </a:r>
          </a:p>
          <a:p>
            <a:pPr>
              <a:lnSpc>
                <a:spcPct val="130000"/>
              </a:lnSpc>
            </a:pPr>
            <a:endParaRPr lang="ru-RU" sz="28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подачи </a:t>
            </a:r>
            <a:r>
              <a:rPr lang="ru-RU" sz="2800" b="1" i="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Согласия на заключение договора 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16:00 28 августа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30000"/>
              </a:lnSpc>
            </a:pPr>
            <a:endParaRPr lang="ru-RU" sz="28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получения и проверки Согласия поступающему будет 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доступен для скачивания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личном кабинете</a:t>
            </a:r>
            <a:r>
              <a:rPr lang="ru-RU" sz="2800" i="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системе Абитуриент магистратуры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МГИМО 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о платных образовательных услугах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30000"/>
              </a:lnSpc>
            </a:pPr>
            <a:endParaRPr lang="ru-RU" sz="28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Зачисление происходит по факту 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присоединения к Договору путем оплаты обучения за первый семестр обучения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q"/>
            </a:pPr>
            <a:endParaRPr lang="ru-RU" sz="2000" dirty="0">
              <a:solidFill>
                <a:srgbClr val="4444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B8A95FE-7DFF-DE42-BDE8-4234E86AE6B9}"/>
              </a:ext>
            </a:extLst>
          </p:cNvPr>
          <p:cNvSpPr/>
          <p:nvPr/>
        </p:nvSpPr>
        <p:spPr>
          <a:xfrm>
            <a:off x="2077228" y="661656"/>
            <a:ext cx="6807200" cy="52136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Процедура зачисления на договор </a:t>
            </a:r>
            <a:endParaRPr lang="en-US" sz="3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7203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mgimo_logo_bld_ru_page-0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51720" cy="2051720"/>
          </a:xfrm>
          <a:prstGeom prst="rect">
            <a:avLst/>
          </a:prstGeom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4988" y="158750"/>
            <a:ext cx="8074025" cy="67796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      Где можно узнать больше?</a:t>
            </a:r>
            <a:endParaRPr lang="ru-RU" sz="36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AFB6F9F-D4B8-48DA-A515-B5F91C13F784}"/>
              </a:ext>
            </a:extLst>
          </p:cNvPr>
          <p:cNvSpPr txBox="1"/>
          <p:nvPr/>
        </p:nvSpPr>
        <p:spPr>
          <a:xfrm>
            <a:off x="198438" y="1734787"/>
            <a:ext cx="87471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+mn-lt"/>
              </a:rPr>
              <a:t>Раздел Магистратура на портале МГИМО </a:t>
            </a:r>
            <a:r>
              <a:rPr lang="ru-RU" sz="2800" b="1" dirty="0">
                <a:latin typeface="+mn-lt"/>
              </a:rPr>
              <a:t>mgimo.ru/study/master/</a:t>
            </a:r>
          </a:p>
        </p:txBody>
      </p:sp>
      <p:pic>
        <p:nvPicPr>
          <p:cNvPr id="12" name="Рисунок 11" descr="Рисунок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710998"/>
            <a:ext cx="6588224" cy="4147001"/>
          </a:xfrm>
          <a:prstGeom prst="rect">
            <a:avLst/>
          </a:prstGeom>
        </p:spPr>
      </p:pic>
      <p:pic>
        <p:nvPicPr>
          <p:cNvPr id="6" name="Рисунок 5" descr="qr-code сайт магистратуры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60232" y="3284984"/>
            <a:ext cx="2304256" cy="2304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gimo_logo_bld_ru_page-0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276872" cy="22768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60648"/>
            <a:ext cx="5112568" cy="1156990"/>
          </a:xfrm>
        </p:spPr>
        <p:txBody>
          <a:bodyPr/>
          <a:lstStyle/>
          <a:p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Контакты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/>
          <a:lstStyle/>
          <a:p>
            <a:pPr algn="ctr">
              <a:buNone/>
            </a:pPr>
            <a:r>
              <a:rPr lang="ru-RU" dirty="0"/>
              <a:t>Тел.: </a:t>
            </a:r>
            <a:r>
              <a:rPr lang="ru-RU" dirty="0">
                <a:hlinkClick r:id="rId3"/>
              </a:rPr>
              <a:t>+7 495 229 54 35</a:t>
            </a:r>
            <a:r>
              <a:rPr lang="ru-RU" dirty="0"/>
              <a:t>, </a:t>
            </a:r>
            <a:r>
              <a:rPr lang="ru-RU" dirty="0">
                <a:hlinkClick r:id="rId4"/>
              </a:rPr>
              <a:t>+7 495 234 58 42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Email</a:t>
            </a:r>
            <a:r>
              <a:rPr lang="ru-RU" dirty="0"/>
              <a:t>: </a:t>
            </a:r>
            <a:r>
              <a:rPr lang="ru-RU" dirty="0">
                <a:solidFill>
                  <a:srgbClr val="FF0000"/>
                </a:solidFill>
                <a:hlinkClick r:id="rId5"/>
              </a:rPr>
              <a:t>master@my.mgimo.ru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  <a:hlinkClick r:id="rId6"/>
              </a:rPr>
              <a:t>master.mgimo.ru</a:t>
            </a:r>
            <a:endParaRPr lang="ru-RU" dirty="0">
              <a:solidFill>
                <a:srgbClr val="FF0000"/>
              </a:solidFill>
            </a:endParaRPr>
          </a:p>
          <a:p>
            <a:pPr algn="ctr">
              <a:buNone/>
            </a:pPr>
            <a:endParaRPr lang="ru-RU" dirty="0"/>
          </a:p>
          <a:p>
            <a:pPr algn="ctr">
              <a:buNone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42116" y="4259996"/>
            <a:ext cx="16899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7" name="Рисунок 6" descr="qr-code master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63888" y="3861048"/>
            <a:ext cx="2376264" cy="2376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9200</TotalTime>
  <Words>516</Words>
  <Application>Microsoft Office PowerPoint</Application>
  <PresentationFormat>Экран (4:3)</PresentationFormat>
  <Paragraphs>99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Тема Office</vt:lpstr>
      <vt:lpstr>1_Тема Office</vt:lpstr>
      <vt:lpstr>Презентация PowerPoint</vt:lpstr>
      <vt:lpstr>Особенности поступления в магистратуру</vt:lpstr>
      <vt:lpstr>Как учитывается приоритетность программ</vt:lpstr>
      <vt:lpstr>Презентация PowerPoint</vt:lpstr>
      <vt:lpstr>Вступительное испытание по направлению подготовки «Международные отношения»</vt:lpstr>
      <vt:lpstr>Презентация PowerPoint</vt:lpstr>
      <vt:lpstr>Презентация PowerPoint</vt:lpstr>
      <vt:lpstr>Презентация PowerPoint</vt:lpstr>
      <vt:lpstr>График проведения приемной кампании в магистратуру в 2025 г.</vt:lpstr>
      <vt:lpstr>Презентация PowerPoint</vt:lpstr>
      <vt:lpstr>Презентация PowerPoint</vt:lpstr>
      <vt:lpstr>            Где можно узнать больше?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открытых дверей магистратуры</dc:title>
  <dc:creator>Shilov_S_V</dc:creator>
  <cp:lastModifiedBy>Дундич Алексей Сергеевич</cp:lastModifiedBy>
  <cp:revision>522</cp:revision>
  <cp:lastPrinted>2021-01-20T07:38:21Z</cp:lastPrinted>
  <dcterms:created xsi:type="dcterms:W3CDTF">2012-03-15T06:08:10Z</dcterms:created>
  <dcterms:modified xsi:type="dcterms:W3CDTF">2025-04-08T08:55:55Z</dcterms:modified>
</cp:coreProperties>
</file>