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2" autoAdjust="0"/>
    <p:restoredTop sz="94660"/>
  </p:normalViewPr>
  <p:slideViewPr>
    <p:cSldViewPr snapToGrid="0">
      <p:cViewPr varScale="1">
        <p:scale>
          <a:sx n="84" d="100"/>
          <a:sy n="84" d="100"/>
        </p:scale>
        <p:origin x="106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82F15-AA9A-4CD9-A78C-30EBF618C421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D844B-21B4-42B2-9B38-5B689750FF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309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D844B-21B4-42B2-9B38-5B689750FF4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649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FBF055-510C-D31B-AE38-52C52294D2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F02BA51-831F-9241-5F4B-8FDFE8FBA5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B146B7-19F8-098B-F872-E0D02D930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F24-225B-437F-8B93-E7B2F5D7D29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4D7053-7A92-76C0-8969-2CC3ADAB3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385AA5-07E6-CDF3-5DD9-451906EAD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B3BE-8802-43CF-B79F-C5ECA2C83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462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0396E-3253-89DA-9C94-6717C3A52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EBE8DA-AA6C-D98A-DEAE-0D2E49763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CF235E-FAB6-931D-DDBB-AC9220075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F24-225B-437F-8B93-E7B2F5D7D29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EA1B28-6EC1-1DF7-ED48-06B31DF59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9766BB-B7D9-13F5-2C49-964CE1848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B3BE-8802-43CF-B79F-C5ECA2C83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835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79E1C-B282-ECF8-4593-1536AD1CD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F9F91F-FB12-DA1B-C861-3404E10C8F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333A3D-A911-60DC-EA06-291357A5C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F24-225B-437F-8B93-E7B2F5D7D29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F1DBB0-CF01-8B70-8A76-61F10EA51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C50E1F-7431-EC09-DB56-1E40ED5DE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B3BE-8802-43CF-B79F-C5ECA2C83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005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3490F9-EB53-BC31-4683-18F565D39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EED339-D20C-DD62-4850-30282380DF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7AC871-98C0-1227-8284-2B16C3CBE6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727A13-BDC6-A5A0-2BD3-95477DFA1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F24-225B-437F-8B93-E7B2F5D7D29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69182A-A2A8-D4FA-93AD-CCE164FC1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7CFD38-FDE9-64A6-7952-025DF5089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B3BE-8802-43CF-B79F-C5ECA2C83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977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E93F2C-2EDF-4B73-BF09-BACC2226D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E4158E-20D7-AAAC-1B8E-401A88094C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10DC608-0D5E-6DC6-0B5B-DCFE9D130D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6C47FCC-D278-E1E2-E9D3-9324CFA2E1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4E118E-486E-3186-979F-3313C52902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D7649CB-5EFB-C35D-E8F7-E545CE444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F24-225B-437F-8B93-E7B2F5D7D29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06A69BC-2904-B085-6AAC-562C2F8F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4E1F5BB-7767-6C4A-F4A4-D7A0236A7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B3BE-8802-43CF-B79F-C5ECA2C83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664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1E43F6-8446-82B2-0B52-C7E72F0C7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C2CA6CF-F251-57F0-E59B-738FF9534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F24-225B-437F-8B93-E7B2F5D7D29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4ACD40-3D2C-650A-F023-A6F3C6D1D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091EDAC-80A4-988B-81C9-2446E3874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B3BE-8802-43CF-B79F-C5ECA2C83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178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A5BA31C-768B-378E-68BD-A3CDF16D3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F24-225B-437F-8B93-E7B2F5D7D29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B636667-5D81-44F0-784D-1D6882BC1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C1B9EDA-0219-067B-DDA8-607A4608D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B3BE-8802-43CF-B79F-C5ECA2C83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120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170DF2-6897-8E8C-3890-FB2C549B2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6BE705-96B0-10C1-4AFD-1C437D27A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0FDD1E4-7A25-CDE4-7AF1-2F7BFDD75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3B7AA3-EF96-3146-25CC-5B53D564B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F24-225B-437F-8B93-E7B2F5D7D29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6D545B-B83E-9B13-2486-3F4E9A4C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295F37-8D55-22FD-05A3-67E0AC14D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B3BE-8802-43CF-B79F-C5ECA2C83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227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E2EEDE-71F4-E6D4-EBE9-199AC552B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57043D0-B862-F545-7C4D-297F720D26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F24DEAC-C183-E08A-0AC7-5BE50955E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670E37-8D91-831D-047D-1290FA647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F24-225B-437F-8B93-E7B2F5D7D29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821E9A-03E3-8A60-26EE-85FD266E2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5DD69A-C988-7220-3BCC-81D3AF855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B3BE-8802-43CF-B79F-C5ECA2C83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582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090568-5E96-A0A1-E68C-1F98F58F8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B3F8604-17B8-C45A-62FA-C0D4B12531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E11680-FEDA-B1F6-71A3-CDCDE2870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F24-225B-437F-8B93-E7B2F5D7D29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947A14-5A30-1CB6-D591-775D3C20A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5F7669-59B6-815C-6DA5-6C94B242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B3BE-8802-43CF-B79F-C5ECA2C83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397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3EB88A0-7B81-1F2A-83B1-46A6BFA6FF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A320658-94AF-5C93-FE32-6CEE5ADF38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A536D6-D29D-DBF7-6C46-4DE9FAC4D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F24-225B-437F-8B93-E7B2F5D7D29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35D963-9604-1820-47B9-C7CDA8684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F6D171-DAAD-78CF-E29E-F530DB029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B3BE-8802-43CF-B79F-C5ECA2C83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794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941018-D9CB-E32F-0E38-627FC9C71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E65573-C279-393D-20C6-A52BBBA28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383CF3-9A51-27EA-25D6-BEC2A80F3D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CCF24-225B-437F-8B93-E7B2F5D7D29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03DD42-74EC-3CFC-DF6F-9180F2B7E5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14D764-DCBA-1375-2DDC-131D23485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6B3BE-8802-43CF-B79F-C5ECA2C83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735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35EDEA-9BAB-77B5-C176-E0ADD2B54A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Arial Black" panose="020B0A04020102020204" pitchFamily="34" charset="0"/>
              </a:rPr>
              <a:t>From Kingdom to State: The Fate of Hawaii Between Literary Image and Historical Reality</a:t>
            </a:r>
            <a:endParaRPr lang="ru-RU" sz="3600" b="1" dirty="0">
              <a:latin typeface="Arial Black" panose="020B0A040201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69C364D-FF42-A49F-4260-1BEDFC0724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>
            <a:normAutofit/>
          </a:bodyPr>
          <a:lstStyle/>
          <a:p>
            <a:pPr algn="r"/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Prepared by: A. Gromov</a:t>
            </a:r>
          </a:p>
          <a:p>
            <a:pPr algn="r"/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MGIMO Student of MA Program International Security</a:t>
            </a:r>
            <a:endParaRPr lang="ru-RU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826733A-17B7-D8B5-A943-C1120AF1FDA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11" y="4433148"/>
            <a:ext cx="2604977" cy="2604977"/>
          </a:xfrm>
          <a:prstGeom prst="rect">
            <a:avLst/>
          </a:prstGeom>
        </p:spPr>
      </p:pic>
      <p:pic>
        <p:nvPicPr>
          <p:cNvPr id="6150" name="Picture 6" descr="logotype">
            <a:extLst>
              <a:ext uri="{FF2B5EF4-FFF2-40B4-BE49-F238E27FC236}">
                <a16:creationId xmlns:a16="http://schemas.microsoft.com/office/drawing/2014/main" id="{F82F074A-92E0-C871-16A2-2B0402C4C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488" y="5074789"/>
            <a:ext cx="3100476" cy="132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9FD05916-C5F8-E227-0559-12B4287B4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9" y="2082905"/>
            <a:ext cx="1448200" cy="1427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B3A857A5-8B78-D1E9-9E27-CA39C36EF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1997963"/>
            <a:ext cx="1512000" cy="15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215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86DDF9B9-B2D2-5B45-2CD8-7C2F3F365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9298575">
            <a:off x="6072289" y="1759923"/>
            <a:ext cx="1805251" cy="950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lag of Hawaii">
            <a:extLst>
              <a:ext uri="{FF2B5EF4-FFF2-40B4-BE49-F238E27FC236}">
                <a16:creationId xmlns:a16="http://schemas.microsoft.com/office/drawing/2014/main" id="{5B7E501F-6D91-DA30-4905-63CA64F57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98575">
            <a:off x="5021589" y="1743046"/>
            <a:ext cx="1901156" cy="950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24975C90-A550-C64F-69AF-DD0D32C54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055" y="2888186"/>
            <a:ext cx="5139569" cy="3370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A67192F8-EF24-1615-9F8A-F1A58A497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828" y="457200"/>
            <a:ext cx="2753624" cy="388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CF20735-A15B-7704-2874-20B899C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638" y="457200"/>
            <a:ext cx="7506770" cy="66985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Arial Black" panose="020B0A04020102020204" pitchFamily="34" charset="0"/>
                <a:cs typeface="Arial" panose="020B0604020202020204" pitchFamily="34" charset="0"/>
              </a:rPr>
              <a:t>History of United States-Hawaii relations</a:t>
            </a:r>
            <a:endParaRPr lang="ru-RU" sz="24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96BE13B-A690-93DD-A0B8-E01A70089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3" y="2218336"/>
            <a:ext cx="3171862" cy="4040059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Tyler Doctrine</a:t>
            </a:r>
          </a:p>
          <a:p>
            <a:pPr algn="just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Announced US intent to assert dominance over Hawaiian affairs.</a:t>
            </a:r>
          </a:p>
          <a:p>
            <a:pPr algn="just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Strategic Location</a:t>
            </a:r>
          </a:p>
          <a:p>
            <a:pPr algn="just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Pearl Harbor was an ideal naval base for power projection.</a:t>
            </a:r>
          </a:p>
          <a:p>
            <a:pPr algn="just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European Threat</a:t>
            </a:r>
          </a:p>
          <a:p>
            <a:pPr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Concern about European protectorates fueled US intervention urgency.</a:t>
            </a:r>
          </a:p>
          <a:p>
            <a:endParaRPr lang="ru-RU" dirty="0"/>
          </a:p>
        </p:txBody>
      </p:sp>
      <p:sp>
        <p:nvSpPr>
          <p:cNvPr id="9" name="Заголовок 3">
            <a:extLst>
              <a:ext uri="{FF2B5EF4-FFF2-40B4-BE49-F238E27FC236}">
                <a16:creationId xmlns:a16="http://schemas.microsoft.com/office/drawing/2014/main" id="{C90D422E-8570-2068-BB96-39EEA10CBA21}"/>
              </a:ext>
            </a:extLst>
          </p:cNvPr>
          <p:cNvSpPr txBox="1">
            <a:spLocks/>
          </p:cNvSpPr>
          <p:nvPr/>
        </p:nvSpPr>
        <p:spPr>
          <a:xfrm>
            <a:off x="836613" y="1431334"/>
            <a:ext cx="2466657" cy="6698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Tyler Doctrine and Strategic Importance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Объект 16">
            <a:extLst>
              <a:ext uri="{FF2B5EF4-FFF2-40B4-BE49-F238E27FC236}">
                <a16:creationId xmlns:a16="http://schemas.microsoft.com/office/drawing/2014/main" id="{E5135577-F513-7287-A73A-9404C11A15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 rot="20768790">
            <a:off x="8337463" y="2444548"/>
            <a:ext cx="2169089" cy="2301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984A247-384C-5648-28B8-386BB901C060}"/>
              </a:ext>
            </a:extLst>
          </p:cNvPr>
          <p:cNvSpPr txBox="1"/>
          <p:nvPr/>
        </p:nvSpPr>
        <p:spPr>
          <a:xfrm>
            <a:off x="9406890" y="4704341"/>
            <a:ext cx="23505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John Tyler</a:t>
            </a:r>
          </a:p>
          <a:p>
            <a:pPr algn="r"/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The 10th president of the United States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(1841 to 1845)</a:t>
            </a:r>
            <a:endParaRPr lang="ru-RU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18DA73-B08E-3FEE-15FA-C2E852B34C23}"/>
              </a:ext>
            </a:extLst>
          </p:cNvPr>
          <p:cNvSpPr txBox="1"/>
          <p:nvPr/>
        </p:nvSpPr>
        <p:spPr>
          <a:xfrm rot="17924218">
            <a:off x="8124524" y="3330586"/>
            <a:ext cx="2509711" cy="369332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Tyler Doctrine</a:t>
            </a:r>
            <a:endParaRPr lang="ru-RU" b="1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E65EE618-30AF-B643-0D7B-B91DFA356E36}"/>
              </a:ext>
            </a:extLst>
          </p:cNvPr>
          <p:cNvSpPr txBox="1">
            <a:spLocks/>
          </p:cNvSpPr>
          <p:nvPr/>
        </p:nvSpPr>
        <p:spPr>
          <a:xfrm>
            <a:off x="11591716" y="6377940"/>
            <a:ext cx="331470" cy="4800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ru-RU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434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8C2DD5A3-AC94-0902-8B24-336EAAA6C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6562">
            <a:off x="4377619" y="1528575"/>
            <a:ext cx="7055802" cy="4110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0F4DA0-5F89-F723-0B2D-077EC1E63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792" y="723107"/>
            <a:ext cx="2817812" cy="531812"/>
          </a:xfrm>
        </p:spPr>
        <p:txBody>
          <a:bodyPr>
            <a:normAutofit/>
          </a:bodyPr>
          <a:lstStyle/>
          <a:p>
            <a:r>
              <a:rPr lang="es-ES" sz="2000" dirty="0">
                <a:latin typeface="Arial Black" panose="020B0A04020102020204" pitchFamily="34" charset="0"/>
              </a:rPr>
              <a:t>Unequal Treaties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DBCC05-A89E-5106-08EB-C91E63CE8E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8792" y="1365342"/>
            <a:ext cx="3414238" cy="5074164"/>
          </a:xfrm>
        </p:spPr>
        <p:txBody>
          <a:bodyPr>
            <a:normAutofit/>
          </a:bodyPr>
          <a:lstStyle/>
          <a:p>
            <a:pPr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American sugar plantations flourished, becoming Hawaii’s dominant economy. 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Treaties of 1875 and 1884 favored US economic interests with trade benefits. 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Plantations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imported immigrant workers, changing island demographics.</a:t>
            </a:r>
          </a:p>
          <a:p>
            <a:pPr algn="just"/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Of course it was not in the economic interest of Hawaii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91F4A35B-F134-DC66-8547-E1F290C15DD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5183">
            <a:off x="3903510" y="473638"/>
            <a:ext cx="4199697" cy="2893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CFC9ACDA-AAD6-C22F-DFA0-0A623954A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567" y="507392"/>
            <a:ext cx="3368641" cy="2921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10EB8D7B-8D92-0A9B-2776-0848F45ED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37079">
            <a:off x="7790622" y="3863410"/>
            <a:ext cx="4075814" cy="23682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undefined">
            <a:extLst>
              <a:ext uri="{FF2B5EF4-FFF2-40B4-BE49-F238E27FC236}">
                <a16:creationId xmlns:a16="http://schemas.microsoft.com/office/drawing/2014/main" id="{AB58A0CE-EAEF-7EEF-C7A9-F648A54EC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546" y="3537611"/>
            <a:ext cx="4638907" cy="3122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C24EEAC9-5771-61CF-5FEF-044387FCED30}"/>
              </a:ext>
            </a:extLst>
          </p:cNvPr>
          <p:cNvSpPr txBox="1">
            <a:spLocks/>
          </p:cNvSpPr>
          <p:nvPr/>
        </p:nvSpPr>
        <p:spPr>
          <a:xfrm>
            <a:off x="11591716" y="6377940"/>
            <a:ext cx="331470" cy="4800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61033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AA8A7-6B22-7286-FAE0-7B5897366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D124AE-3C44-45DF-12E2-558C9D416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23107"/>
            <a:ext cx="3403918" cy="531812"/>
          </a:xfrm>
        </p:spPr>
        <p:txBody>
          <a:bodyPr>
            <a:normAutofit fontScale="90000"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Increasing Pressure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1FA2AA6-5437-63FE-24D9-3DF7D458D5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1392864"/>
            <a:ext cx="3136789" cy="4468186"/>
          </a:xfrm>
        </p:spPr>
        <p:txBody>
          <a:bodyPr>
            <a:norm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US secured a lease for Pearl Harbor Bay, solidifying naval control.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lease anchored American power in the islands.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Britain and France protested, but it was too late.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However, they did not intervene later in the process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298A234A-8BBB-7C9D-9D85-A0129EC0033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599" y="723107"/>
            <a:ext cx="6681651" cy="4872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6AA886F-EC08-BF38-C7D3-D4E43CC30931}"/>
              </a:ext>
            </a:extLst>
          </p:cNvPr>
          <p:cNvSpPr txBox="1">
            <a:spLocks/>
          </p:cNvSpPr>
          <p:nvPr/>
        </p:nvSpPr>
        <p:spPr>
          <a:xfrm>
            <a:off x="4874598" y="5595144"/>
            <a:ext cx="5332658" cy="531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Pearl Harbor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Naval Base in 1940</a:t>
            </a:r>
            <a:endParaRPr lang="ru-RU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FCEB25EC-340A-6464-66B2-3F9C771E9539}"/>
              </a:ext>
            </a:extLst>
          </p:cNvPr>
          <p:cNvSpPr txBox="1">
            <a:spLocks/>
          </p:cNvSpPr>
          <p:nvPr/>
        </p:nvSpPr>
        <p:spPr>
          <a:xfrm>
            <a:off x="11591716" y="6377940"/>
            <a:ext cx="331470" cy="4800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ru-RU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087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D7981-B202-B211-C794-1F849D7A6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E2683987-3482-4695-E969-15944A723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5531" y="723107"/>
            <a:ext cx="3947771" cy="1867032"/>
          </a:xfrm>
        </p:spPr>
        <p:txBody>
          <a:bodyPr>
            <a:normAutofit fontScale="85000" lnSpcReduction="10000"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Queen Liliuokalani sought to protect Hawaii's sovereignty and limit foreign power by advancing a draft of a new constitution, but it was not realized. 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 1893, American planters, backed by the US Navy, overthrew the monarchy.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After the coup, a puppet republic was established to facilitate annexation.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1EA4024F-C0E1-8968-F27C-96BB7100C65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259" y="723107"/>
            <a:ext cx="3763416" cy="4873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069D99-AEB5-A031-AA7B-28985300C37F}"/>
              </a:ext>
            </a:extLst>
          </p:cNvPr>
          <p:cNvSpPr txBox="1"/>
          <p:nvPr/>
        </p:nvSpPr>
        <p:spPr>
          <a:xfrm>
            <a:off x="8046259" y="5719394"/>
            <a:ext cx="3763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Queen Liliʻuokalani</a:t>
            </a:r>
            <a:br>
              <a:rPr lang="ru-RU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Last sovereign monarch of the Hawaiian Kingdom</a:t>
            </a:r>
            <a:endParaRPr lang="ru-RU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100" name="Picture 4" descr="undefined">
            <a:extLst>
              <a:ext uri="{FF2B5EF4-FFF2-40B4-BE49-F238E27FC236}">
                <a16:creationId xmlns:a16="http://schemas.microsoft.com/office/drawing/2014/main" id="{B1534C48-E0D3-1094-0D92-1C31A1D0F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31" y="2707273"/>
            <a:ext cx="3947771" cy="3058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29CBDD-B76E-7586-F772-89708C81729E}"/>
              </a:ext>
            </a:extLst>
          </p:cNvPr>
          <p:cNvSpPr txBox="1"/>
          <p:nvPr/>
        </p:nvSpPr>
        <p:spPr>
          <a:xfrm>
            <a:off x="307710" y="5873282"/>
            <a:ext cx="3763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The </a:t>
            </a:r>
            <a:r>
              <a:rPr lang="en-US" sz="1400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USS Boston's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landing force on duty</a:t>
            </a:r>
            <a:r>
              <a:rPr lang="ru-RU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 Honolulu</a:t>
            </a:r>
            <a:r>
              <a:rPr lang="ru-RU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during coup days</a:t>
            </a:r>
            <a:endParaRPr lang="ru-RU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102" name="Picture 6" descr="undefined">
            <a:extLst>
              <a:ext uri="{FF2B5EF4-FFF2-40B4-BE49-F238E27FC236}">
                <a16:creationId xmlns:a16="http://schemas.microsoft.com/office/drawing/2014/main" id="{6929CEEB-1574-B4C4-CD6D-0120B6274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218" y="723107"/>
            <a:ext cx="3329564" cy="3841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1DE7979-B9A6-4615-0C44-5E9862D860DD}"/>
              </a:ext>
            </a:extLst>
          </p:cNvPr>
          <p:cNvSpPr txBox="1"/>
          <p:nvPr/>
        </p:nvSpPr>
        <p:spPr>
          <a:xfrm>
            <a:off x="4431218" y="4671238"/>
            <a:ext cx="33295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Sanford Ballard Dole</a:t>
            </a:r>
            <a:endParaRPr lang="ru-RU" sz="1600" b="1" u="sng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es-E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Hawaii-born lawyer and jurist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One of the key figures in the coup</a:t>
            </a:r>
            <a:endParaRPr lang="ru-RU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es-E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1st President of Hawaii</a:t>
            </a:r>
            <a:r>
              <a:rPr lang="ru-RU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ru-RU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later</a:t>
            </a:r>
            <a:r>
              <a:rPr lang="ru-RU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1st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Territorial Governor of Hawaii</a:t>
            </a:r>
            <a:endParaRPr lang="ru-RU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4DB3B64-20B5-6509-0D4B-A69E740F5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710" y="195592"/>
            <a:ext cx="3139965" cy="531812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Arial Black" panose="020B0A04020102020204" pitchFamily="34" charset="0"/>
                <a:cs typeface="Courier New" panose="02070309020205020404" pitchFamily="49" charset="0"/>
              </a:rPr>
              <a:t>The Coup</a:t>
            </a:r>
            <a:endParaRPr lang="ru-RU" sz="2000" b="1" dirty="0">
              <a:latin typeface="Arial Black" panose="020B0A04020102020204" pitchFamily="34" charset="0"/>
              <a:cs typeface="Courier New" panose="02070309020205020404" pitchFamily="49" charset="0"/>
            </a:endParaRPr>
          </a:p>
        </p:txBody>
      </p:sp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67C995AD-6AFA-E95A-EFF8-8483E82C0417}"/>
              </a:ext>
            </a:extLst>
          </p:cNvPr>
          <p:cNvSpPr txBox="1">
            <a:spLocks/>
          </p:cNvSpPr>
          <p:nvPr/>
        </p:nvSpPr>
        <p:spPr>
          <a:xfrm>
            <a:off x="11591716" y="6377940"/>
            <a:ext cx="331470" cy="4800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ru-RU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214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Фото товара">
            <a:extLst>
              <a:ext uri="{FF2B5EF4-FFF2-40B4-BE49-F238E27FC236}">
                <a16:creationId xmlns:a16="http://schemas.microsoft.com/office/drawing/2014/main" id="{57B072B3-D7CF-844B-7E59-43AD06EC9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2294">
            <a:off x="8645687" y="1093300"/>
            <a:ext cx="2844482" cy="4051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AC7521-D7F4-8237-B71D-6C9E76892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6234"/>
            <a:ext cx="4827365" cy="78662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“His Hawaiian Excellency”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9B24A06-DD51-BE38-AAC1-AF17DF1C1B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775637"/>
            <a:ext cx="3932237" cy="4093351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Deep Study</a:t>
            </a:r>
          </a:p>
          <a:p>
            <a:endParaRPr lang="es-E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Reconstruction of Historical Context</a:t>
            </a:r>
          </a:p>
          <a:p>
            <a:endParaRPr lang="es-E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Understanding Motivations </a:t>
            </a:r>
          </a:p>
          <a:p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Immersive Experience </a:t>
            </a:r>
          </a:p>
          <a:p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Comprehensive Perspective </a:t>
            </a:r>
          </a:p>
          <a:p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Respectful Approach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His Hawaiian Excellency: The Overthrow of the Hawaiian Monarchy and the  Annexation of Hawai">
            <a:extLst>
              <a:ext uri="{FF2B5EF4-FFF2-40B4-BE49-F238E27FC236}">
                <a16:creationId xmlns:a16="http://schemas.microsoft.com/office/drawing/2014/main" id="{9C9834BB-5119-603A-B5E7-237A7A0EDA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5846">
            <a:off x="5783299" y="733216"/>
            <a:ext cx="3273355" cy="47716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AA02D4-65FD-437B-AE77-8BBB58DBE261}"/>
              </a:ext>
            </a:extLst>
          </p:cNvPr>
          <p:cNvSpPr txBox="1"/>
          <p:nvPr/>
        </p:nvSpPr>
        <p:spPr>
          <a:xfrm>
            <a:off x="4582633" y="5726135"/>
            <a:ext cx="75792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On the cover: </a:t>
            </a:r>
            <a:r>
              <a:rPr lang="en-US" sz="1400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CURTIS P. IAUKEA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– army officer, prominent statesman and diplomat in the Kingdom of Hawaii and later the Provisional Government of Hawaii and the Territory of Hawaii as part of the USA</a:t>
            </a:r>
            <a:r>
              <a:rPr lang="ru-RU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algn="just"/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One of the main characters in the book.</a:t>
            </a:r>
            <a:endParaRPr lang="ru-RU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1737A84A-5F7A-D06C-916C-C1B67973B5A5}"/>
              </a:ext>
            </a:extLst>
          </p:cNvPr>
          <p:cNvSpPr txBox="1">
            <a:spLocks/>
          </p:cNvSpPr>
          <p:nvPr/>
        </p:nvSpPr>
        <p:spPr>
          <a:xfrm>
            <a:off x="11591716" y="6377940"/>
            <a:ext cx="331470" cy="4800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endParaRPr lang="ru-RU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22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FFAFF66-0267-12EF-DCF5-873846613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488" y="3434310"/>
            <a:ext cx="776354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Expressing my gratitude for your attention!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97884D-C747-E6B4-DB6A-E8DC4436B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890" y="553767"/>
            <a:ext cx="9959723" cy="575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9483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374</Words>
  <Application>Microsoft Office PowerPoint</Application>
  <PresentationFormat>Широкоэкранный</PresentationFormat>
  <Paragraphs>57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Courier New</vt:lpstr>
      <vt:lpstr>Wingdings</vt:lpstr>
      <vt:lpstr>Тема Office</vt:lpstr>
      <vt:lpstr>From Kingdom to State: The Fate of Hawaii Between Literary Image and Historical Reality</vt:lpstr>
      <vt:lpstr>History of United States-Hawaii relations</vt:lpstr>
      <vt:lpstr>Unequal Treaties</vt:lpstr>
      <vt:lpstr>Increasing Pressure</vt:lpstr>
      <vt:lpstr>The Coup</vt:lpstr>
      <vt:lpstr>“His Hawaiian Excellency”</vt:lpstr>
      <vt:lpstr>Expressing my gratitude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Александр Громов</dc:creator>
  <cp:lastModifiedBy>Александр Громов</cp:lastModifiedBy>
  <cp:revision>29</cp:revision>
  <dcterms:created xsi:type="dcterms:W3CDTF">2025-04-23T21:54:10Z</dcterms:created>
  <dcterms:modified xsi:type="dcterms:W3CDTF">2025-04-24T11:01:24Z</dcterms:modified>
</cp:coreProperties>
</file>