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8" r:id="rId1"/>
    <p:sldMasterId id="2147483920" r:id="rId2"/>
  </p:sldMasterIdLst>
  <p:notesMasterIdLst>
    <p:notesMasterId r:id="rId8"/>
  </p:notesMasterIdLst>
  <p:handoutMasterIdLst>
    <p:handoutMasterId r:id="rId9"/>
  </p:handoutMasterIdLst>
  <p:sldIdLst>
    <p:sldId id="379" r:id="rId3"/>
    <p:sldId id="408" r:id="rId4"/>
    <p:sldId id="405" r:id="rId5"/>
    <p:sldId id="406" r:id="rId6"/>
    <p:sldId id="407" r:id="rId7"/>
  </p:sldIdLst>
  <p:sldSz cx="9144000" cy="6858000" type="screen4x3"/>
  <p:notesSz cx="6858000" cy="994727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7" autoAdjust="0"/>
    <p:restoredTop sz="87170" autoAdjust="0"/>
  </p:normalViewPr>
  <p:slideViewPr>
    <p:cSldViewPr>
      <p:cViewPr varScale="1">
        <p:scale>
          <a:sx n="98" d="100"/>
          <a:sy n="98" d="100"/>
        </p:scale>
        <p:origin x="151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0946" cy="497921"/>
          </a:xfrm>
          <a:prstGeom prst="rect">
            <a:avLst/>
          </a:prstGeom>
        </p:spPr>
        <p:txBody>
          <a:bodyPr vert="horz" lIns="91879" tIns="45939" rIns="91879" bIns="45939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5453" y="0"/>
            <a:ext cx="2970946" cy="497921"/>
          </a:xfrm>
          <a:prstGeom prst="rect">
            <a:avLst/>
          </a:prstGeom>
        </p:spPr>
        <p:txBody>
          <a:bodyPr vert="horz" lIns="91879" tIns="45939" rIns="91879" bIns="45939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5912180F-08DE-4645-99E4-75BD2240EE35}" type="datetimeFigureOut">
              <a:rPr lang="ru-RU"/>
              <a:pPr>
                <a:defRPr/>
              </a:pPr>
              <a:t>21.04.2026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47764"/>
            <a:ext cx="2970946" cy="497920"/>
          </a:xfrm>
          <a:prstGeom prst="rect">
            <a:avLst/>
          </a:prstGeom>
        </p:spPr>
        <p:txBody>
          <a:bodyPr vert="horz" lIns="91879" tIns="45939" rIns="91879" bIns="45939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5453" y="9447764"/>
            <a:ext cx="2970946" cy="497920"/>
          </a:xfrm>
          <a:prstGeom prst="rect">
            <a:avLst/>
          </a:prstGeom>
        </p:spPr>
        <p:txBody>
          <a:bodyPr vert="horz" wrap="square" lIns="91879" tIns="45939" rIns="91879" bIns="4593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EE3B0B9-DEBD-4A6C-BA67-2F3CB252094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897163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2547" cy="497921"/>
          </a:xfrm>
          <a:prstGeom prst="rect">
            <a:avLst/>
          </a:prstGeom>
        </p:spPr>
        <p:txBody>
          <a:bodyPr vert="horz" lIns="91879" tIns="45939" rIns="91879" bIns="45939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3852" y="0"/>
            <a:ext cx="2972547" cy="497921"/>
          </a:xfrm>
          <a:prstGeom prst="rect">
            <a:avLst/>
          </a:prstGeom>
        </p:spPr>
        <p:txBody>
          <a:bodyPr vert="horz" lIns="91879" tIns="45939" rIns="91879" bIns="45939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DE4133F-AF14-44E2-9E1C-5D742D21EABC}" type="datetimeFigureOut">
              <a:rPr lang="ru-RU"/>
              <a:pPr>
                <a:defRPr/>
              </a:pPr>
              <a:t>21.04.2026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44600"/>
            <a:ext cx="447357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79" tIns="45939" rIns="91879" bIns="45939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480" y="4786719"/>
            <a:ext cx="5487041" cy="3916550"/>
          </a:xfrm>
          <a:prstGeom prst="rect">
            <a:avLst/>
          </a:prstGeom>
        </p:spPr>
        <p:txBody>
          <a:bodyPr vert="horz" lIns="91879" tIns="45939" rIns="91879" bIns="45939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9354"/>
            <a:ext cx="2972547" cy="497921"/>
          </a:xfrm>
          <a:prstGeom prst="rect">
            <a:avLst/>
          </a:prstGeom>
        </p:spPr>
        <p:txBody>
          <a:bodyPr vert="horz" lIns="91879" tIns="45939" rIns="91879" bIns="45939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3852" y="9449354"/>
            <a:ext cx="2972547" cy="497921"/>
          </a:xfrm>
          <a:prstGeom prst="rect">
            <a:avLst/>
          </a:prstGeom>
        </p:spPr>
        <p:txBody>
          <a:bodyPr vert="horz" wrap="square" lIns="91879" tIns="45939" rIns="91879" bIns="4593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EC64439-1E59-4807-8B7E-42208743F4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51516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6516" indent="-287122">
              <a:defRPr>
                <a:solidFill>
                  <a:schemeClr val="tx1"/>
                </a:solidFill>
                <a:latin typeface="Arial" charset="0"/>
              </a:defRPr>
            </a:lvl2pPr>
            <a:lvl3pPr marL="1148486" indent="-229697">
              <a:defRPr>
                <a:solidFill>
                  <a:schemeClr val="tx1"/>
                </a:solidFill>
                <a:latin typeface="Arial" charset="0"/>
              </a:defRPr>
            </a:lvl3pPr>
            <a:lvl4pPr marL="1607881" indent="-229697">
              <a:defRPr>
                <a:solidFill>
                  <a:schemeClr val="tx1"/>
                </a:solidFill>
                <a:latin typeface="Arial" charset="0"/>
              </a:defRPr>
            </a:lvl4pPr>
            <a:lvl5pPr marL="2067276" indent="-229697">
              <a:defRPr>
                <a:solidFill>
                  <a:schemeClr val="tx1"/>
                </a:solidFill>
                <a:latin typeface="Arial" charset="0"/>
              </a:defRPr>
            </a:lvl5pPr>
            <a:lvl6pPr marL="2526670" indent="-2296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86065" indent="-2296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45459" indent="-2296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04854" indent="-2296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D2F9C46-256A-4116-AEA6-CC9AB7CC6E15}" type="slidenum">
              <a:rPr lang="ru-RU" altLang="ru-RU" smtClean="0"/>
              <a:pPr eaLnBrk="1" hangingPunct="1"/>
              <a:t>3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27353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45F3B-7F5F-475B-AD2B-CEFB905E8CD9}" type="datetimeFigureOut">
              <a:rPr lang="ru-RU"/>
              <a:pPr>
                <a:defRPr/>
              </a:pPr>
              <a:t>21.04.2026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507759-9961-4F13-9BF4-969D4165E5E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04941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B0EF9-6BE4-448C-B9FB-ED529E2F07E5}" type="datetimeFigureOut">
              <a:rPr lang="ru-RU"/>
              <a:pPr>
                <a:defRPr/>
              </a:pPr>
              <a:t>21.04.2026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7618B2-F4D1-4DF3-8BC1-1DCA5082099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918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543285-125D-4D10-BC2C-753FBE9FC469}" type="datetimeFigureOut">
              <a:rPr lang="ru-RU"/>
              <a:pPr>
                <a:defRPr/>
              </a:pPr>
              <a:t>21.04.2026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26E67-CEB7-42DC-A2E0-6BEBC64973F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47331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64640-584A-49F0-AEAF-71EF9D3605EE}" type="datetimeFigureOut">
              <a:rPr lang="ru-RU"/>
              <a:pPr>
                <a:defRPr/>
              </a:pPr>
              <a:t>21.04.2026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BE648-7E43-481F-BFA7-8240E1ECDBE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81855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6984EB-5B42-40A8-B90A-BC890B8BC83B}" type="datetimeFigureOut">
              <a:rPr lang="ru-RU"/>
              <a:pPr>
                <a:defRPr/>
              </a:pPr>
              <a:t>21.04.2026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C99B9-6BB2-4C00-9D3C-7C902B9EB3A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70855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C1887-AB24-4FC8-ABB1-4B66373425B5}" type="datetimeFigureOut">
              <a:rPr lang="ru-RU"/>
              <a:pPr>
                <a:defRPr/>
              </a:pPr>
              <a:t>21.04.2026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7E92CC-7106-4198-864B-49A016B78D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53349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30AB4F-13B7-46FA-9932-5EFACD156781}" type="datetimeFigureOut">
              <a:rPr lang="ru-RU"/>
              <a:pPr>
                <a:defRPr/>
              </a:pPr>
              <a:t>21.04.2026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5D7BD-5E76-4435-9DAE-D920AC4A45E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97874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A23B3-AAF8-4DE9-B3F9-0D55A11A45C2}" type="datetimeFigureOut">
              <a:rPr lang="ru-RU"/>
              <a:pPr>
                <a:defRPr/>
              </a:pPr>
              <a:t>21.04.2026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75321-BE29-4370-A545-F5A5106D34D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54481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4F48F-B4BF-442A-A103-9F992D691640}" type="datetimeFigureOut">
              <a:rPr lang="ru-RU"/>
              <a:pPr>
                <a:defRPr/>
              </a:pPr>
              <a:t>21.04.2026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995270-24BC-42A4-A937-E6B7B4E0E9A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34273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7D601C-5E80-4D41-AEC8-D6A54115FE4E}" type="datetimeFigureOut">
              <a:rPr lang="ru-RU"/>
              <a:pPr>
                <a:defRPr/>
              </a:pPr>
              <a:t>21.04.2026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96B1FA-5FE7-4598-B795-92610E164A4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84063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7706A-5C80-4BDA-891E-A615964B0E15}" type="datetimeFigureOut">
              <a:rPr lang="ru-RU"/>
              <a:pPr>
                <a:defRPr/>
              </a:pPr>
              <a:t>21.04.2026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4290E-D497-4915-B7D0-2310A904BFE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394388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ACCDCC-EFF6-47EC-999F-A17C7951E4C3}" type="datetimeFigureOut">
              <a:rPr lang="ru-RU"/>
              <a:pPr>
                <a:defRPr/>
              </a:pPr>
              <a:t>21.04.2026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47C0B-4035-4DE5-B93B-D1CF2F8C361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897156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5FE1E-7154-46BA-973D-CDAC25EF047A}" type="datetimeFigureOut">
              <a:rPr lang="ru-RU"/>
              <a:pPr>
                <a:defRPr/>
              </a:pPr>
              <a:t>21.04.2026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472D35-EF74-4EF0-A45C-FF674E9050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598560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6C0CC-AF6C-425E-87F3-6167D366B25E}" type="datetimeFigureOut">
              <a:rPr lang="ru-RU"/>
              <a:pPr>
                <a:defRPr/>
              </a:pPr>
              <a:t>21.04.2026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20AD3D-C31A-4766-AD87-0AF6958934E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987655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7D0D63-8F38-4D54-B1D3-E5E28FD7C195}" type="datetimeFigureOut">
              <a:rPr lang="ru-RU"/>
              <a:pPr>
                <a:defRPr/>
              </a:pPr>
              <a:t>21.04.2026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1A2EB-05FD-4CDD-9CA3-BEDB58310A1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45231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3C321B-8535-45BD-B1B6-80148F914854}" type="datetimeFigureOut">
              <a:rPr lang="ru-RU"/>
              <a:pPr>
                <a:defRPr/>
              </a:pPr>
              <a:t>21.04.2026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3DDC6-BCB5-4758-B35B-DAE11967E0A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073792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7554C-92CA-4E28-A2A0-61E31516E090}" type="datetimeFigureOut">
              <a:rPr lang="ru-RU"/>
              <a:pPr>
                <a:defRPr/>
              </a:pPr>
              <a:t>21.04.2026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D31BB-BD24-4981-974E-B43952B4D96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15328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44A194-3A9C-42C3-8C5C-D3F57AD64814}" type="datetimeFigureOut">
              <a:rPr lang="ru-RU"/>
              <a:pPr>
                <a:defRPr/>
              </a:pPr>
              <a:t>21.04.2026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73FEF-9D19-416F-ACD6-AFAE34F626B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257138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5AD98-C620-44E8-89B4-4713574763BF}" type="datetimeFigureOut">
              <a:rPr lang="ru-RU"/>
              <a:pPr>
                <a:defRPr/>
              </a:pPr>
              <a:t>21.04.2026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727E4C-2808-406C-9A74-7CB7D9FE925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466843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820E7-2369-4469-9B2C-B4ACBCAF5028}" type="datetimeFigureOut">
              <a:rPr lang="ru-RU"/>
              <a:pPr>
                <a:defRPr/>
              </a:pPr>
              <a:t>21.04.2026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4601D-8203-45D9-B167-4E8B58A5FD7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68185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20BD7-6D82-4895-AA67-8E93AC3DDDA0}" type="datetimeFigureOut">
              <a:rPr lang="ru-RU"/>
              <a:pPr>
                <a:defRPr/>
              </a:pPr>
              <a:t>21.04.2026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F8C15A-36A1-462D-9065-3D77EE00AA7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799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A4C36D-030D-49FA-A12A-74EC5E10031C}" type="datetimeFigureOut">
              <a:rPr lang="ru-RU"/>
              <a:pPr>
                <a:defRPr/>
              </a:pPr>
              <a:t>21.04.2026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F7709-CF2B-45A4-A304-69FC8CF4A91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92911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B252846D-48AA-467A-B2AA-D93F72775EA7}" type="datetimeFigureOut">
              <a:rPr lang="ru-RU"/>
              <a:pPr>
                <a:defRPr/>
              </a:pPr>
              <a:t>21.04.2026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727C3A6-2B2E-475C-9C40-965C95125B9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2F5DB91-50F0-4434-A020-7DE627A1CEEB}" type="datetimeFigureOut">
              <a:rPr lang="ru-RU"/>
              <a:pPr>
                <a:defRPr/>
              </a:pPr>
              <a:t>21.04.2026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8749880-F550-4883-B3D8-C524AD56DEA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3" r:id="rId2"/>
    <p:sldLayoutId id="2147483934" r:id="rId3"/>
    <p:sldLayoutId id="2147483935" r:id="rId4"/>
    <p:sldLayoutId id="2147483936" r:id="rId5"/>
    <p:sldLayoutId id="2147483937" r:id="rId6"/>
    <p:sldLayoutId id="2147483938" r:id="rId7"/>
    <p:sldLayoutId id="2147483939" r:id="rId8"/>
    <p:sldLayoutId id="2147483940" r:id="rId9"/>
    <p:sldLayoutId id="2147483941" r:id="rId10"/>
    <p:sldLayoutId id="214748394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tel:+7495229-54-35" TargetMode="External"/><Relationship Id="rId7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aster.mgimo.ru/" TargetMode="External"/><Relationship Id="rId5" Type="http://schemas.openxmlformats.org/officeDocument/2006/relationships/hyperlink" Target="mailto:master@my.mgimo.ru" TargetMode="External"/><Relationship Id="rId4" Type="http://schemas.openxmlformats.org/officeDocument/2006/relationships/hyperlink" Target="tel:+7495234-58-4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913" y="228600"/>
            <a:ext cx="6805612" cy="12573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Условия поступления в магистратуру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313" y="1556791"/>
            <a:ext cx="8643937" cy="5278983"/>
          </a:xfrm>
        </p:spPr>
        <p:txBody>
          <a:bodyPr rtlCol="0">
            <a:normAutofit fontScale="92500"/>
          </a:bodyPr>
          <a:lstStyle/>
          <a:p>
            <a:pPr lvl="1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ru-RU" sz="24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1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ru-RU" sz="1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785813" indent="-514350" eaLnBrk="1" fontAlgn="auto" hangingPunct="1">
              <a:spcAft>
                <a:spcPts val="0"/>
              </a:spcAft>
              <a:buFont typeface="Arial" panose="020B0604020202020204" pitchFamily="34" charset="0"/>
              <a:buAutoNum type="arabicParenR"/>
              <a:defRPr/>
            </a:pPr>
            <a:endParaRPr lang="ru-RU" sz="5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892175" lvl="1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Возможность подачи документов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любое количество магистерских программ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любых направлений подготовки</a:t>
            </a:r>
          </a:p>
          <a:p>
            <a:pPr marL="892175" lvl="1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Приоритетность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выбранных программ (наивысший – 1 и т.д.)</a:t>
            </a:r>
          </a:p>
          <a:p>
            <a:pPr marL="892175" lvl="1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Сдача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вступительного испытания </a:t>
            </a:r>
            <a:r>
              <a:rPr lang="ru-RU" sz="2400" u="sng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дистанционно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программы и примеры заданий размещены на портале Университета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):</a:t>
            </a:r>
          </a:p>
          <a:p>
            <a:pPr marL="271463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tabLst>
                <a:tab pos="87313" algn="l"/>
              </a:tabLst>
              <a:defRPr/>
            </a:pPr>
            <a:endParaRPr lang="ru-RU" sz="11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349375" lvl="2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ru-RU" dirty="0" smtClean="0">
                <a:solidFill>
                  <a:srgbClr val="FF0000"/>
                </a:solidFill>
              </a:rPr>
              <a:t>Иностранный язык (английский)</a:t>
            </a:r>
            <a:endParaRPr lang="en-US" dirty="0" smtClean="0">
              <a:solidFill>
                <a:srgbClr val="FF0000"/>
              </a:solidFill>
            </a:endParaRPr>
          </a:p>
          <a:p>
            <a:pPr marL="1349375" lvl="2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ru-RU" dirty="0">
                <a:solidFill>
                  <a:srgbClr val="FF0000"/>
                </a:solidFill>
              </a:rPr>
              <a:t>профессиональное собеседование </a:t>
            </a:r>
            <a:r>
              <a:rPr lang="ru-RU" dirty="0" smtClean="0">
                <a:solidFill>
                  <a:srgbClr val="FF0000"/>
                </a:solidFill>
              </a:rPr>
              <a:t>и </a:t>
            </a:r>
            <a:r>
              <a:rPr lang="ru-RU" dirty="0">
                <a:solidFill>
                  <a:srgbClr val="FF0000"/>
                </a:solidFill>
              </a:rPr>
              <a:t>конкурс портфолио 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chemeClr val="accent1"/>
                </a:solidFill>
              </a:rPr>
              <a:t>(</a:t>
            </a:r>
            <a:r>
              <a:rPr lang="ru-RU" dirty="0" smtClean="0">
                <a:solidFill>
                  <a:schemeClr val="accent1"/>
                </a:solidFill>
              </a:rPr>
              <a:t>общее испытание с программами </a:t>
            </a:r>
            <a:r>
              <a:rPr lang="ru-RU" dirty="0" smtClean="0">
                <a:solidFill>
                  <a:schemeClr val="accent1"/>
                </a:solidFill>
              </a:rPr>
              <a:t>«</a:t>
            </a:r>
            <a:r>
              <a:rPr lang="ru-RU" dirty="0" smtClean="0">
                <a:solidFill>
                  <a:schemeClr val="accent1"/>
                </a:solidFill>
              </a:rPr>
              <a:t>Когнитивные исследования</a:t>
            </a:r>
            <a:r>
              <a:rPr lang="ru-RU" dirty="0" smtClean="0">
                <a:solidFill>
                  <a:schemeClr val="accent1"/>
                </a:solidFill>
              </a:rPr>
              <a:t>» </a:t>
            </a:r>
            <a:r>
              <a:rPr lang="ru-RU" dirty="0" smtClean="0">
                <a:solidFill>
                  <a:schemeClr val="accent1"/>
                </a:solidFill>
              </a:rPr>
              <a:t>и «Политическая экономия международных отношений»</a:t>
            </a:r>
            <a:r>
              <a:rPr lang="en-US" dirty="0" smtClean="0">
                <a:solidFill>
                  <a:schemeClr val="accent1"/>
                </a:solidFill>
              </a:rPr>
              <a:t>)</a:t>
            </a:r>
            <a:endParaRPr lang="ru-RU" dirty="0" smtClean="0">
              <a:solidFill>
                <a:srgbClr val="FF0000"/>
              </a:solidFill>
            </a:endParaRPr>
          </a:p>
          <a:p>
            <a:pPr marL="895350" lvl="2" indent="-273050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Прием документов с 20 июня по 1 августа (включительно) через Единый портал государственных услуг (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Госуслуги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06475" lvl="2" indent="0" eaLnBrk="1" fontAlgn="auto" hangingPunct="1">
              <a:spcAft>
                <a:spcPts val="0"/>
              </a:spcAft>
              <a:buNone/>
              <a:defRPr/>
            </a:pPr>
            <a:endParaRPr lang="ru-RU" dirty="0" smtClean="0">
              <a:solidFill>
                <a:srgbClr val="FF0000"/>
              </a:solidFill>
            </a:endParaRPr>
          </a:p>
          <a:p>
            <a:pPr marL="1349375" lvl="2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0" name="AutoShape 2" descr="МГИМО 203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2" name="AutoShape 4" descr="МГИМО 203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 descr="mgimo_logo_bld_ru_page-0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2339752" cy="21095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Содержимое 2"/>
          <p:cNvSpPr txBox="1">
            <a:spLocks/>
          </p:cNvSpPr>
          <p:nvPr/>
        </p:nvSpPr>
        <p:spPr bwMode="auto">
          <a:xfrm>
            <a:off x="179388" y="2636838"/>
            <a:ext cx="8785225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27463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eaLnBrk="1" hangingPunct="1">
              <a:lnSpc>
                <a:spcPct val="114000"/>
              </a:lnSpc>
              <a:spcBef>
                <a:spcPct val="20000"/>
              </a:spcBef>
              <a:buFont typeface="Arial" charset="0"/>
              <a:buNone/>
            </a:pPr>
            <a:endParaRPr lang="ru-RU" altLang="ru-RU" sz="280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>
          <a:xfrm>
            <a:off x="468313" y="1844675"/>
            <a:ext cx="8351837" cy="4897438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endParaRPr lang="ru-RU" altLang="ru-RU" sz="2400"/>
          </a:p>
          <a:p>
            <a:pPr marL="0" indent="0">
              <a:buFont typeface="Arial" charset="0"/>
              <a:buNone/>
            </a:pPr>
            <a:endParaRPr lang="ru-RU" altLang="ru-RU" sz="2400" b="1"/>
          </a:p>
        </p:txBody>
      </p:sp>
      <p:sp>
        <p:nvSpPr>
          <p:cNvPr id="2" name="Прямоугольник 1"/>
          <p:cNvSpPr/>
          <p:nvPr/>
        </p:nvSpPr>
        <p:spPr>
          <a:xfrm>
            <a:off x="1780418" y="272863"/>
            <a:ext cx="6807200" cy="49616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ctr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Количество мест приема в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2026 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году</a:t>
            </a:r>
            <a:endParaRPr lang="en-US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="" xmlns:a16="http://schemas.microsoft.com/office/drawing/2014/main" id="{7B95DC9F-687C-4B84-AF64-E185E62695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2398936"/>
              </p:ext>
            </p:extLst>
          </p:nvPr>
        </p:nvGraphicFramePr>
        <p:xfrm>
          <a:off x="683569" y="1874838"/>
          <a:ext cx="7848871" cy="1518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8796">
                  <a:extLst>
                    <a:ext uri="{9D8B030D-6E8A-4147-A177-3AD203B41FA5}">
                      <a16:colId xmlns="" xmlns:a16="http://schemas.microsoft.com/office/drawing/2014/main" val="202464163"/>
                    </a:ext>
                  </a:extLst>
                </a:gridCol>
                <a:gridCol w="1387205">
                  <a:extLst>
                    <a:ext uri="{9D8B030D-6E8A-4147-A177-3AD203B41FA5}">
                      <a16:colId xmlns="" xmlns:a16="http://schemas.microsoft.com/office/drawing/2014/main" val="3826208180"/>
                    </a:ext>
                  </a:extLst>
                </a:gridCol>
                <a:gridCol w="1387205">
                  <a:extLst>
                    <a:ext uri="{9D8B030D-6E8A-4147-A177-3AD203B41FA5}">
                      <a16:colId xmlns="" xmlns:a16="http://schemas.microsoft.com/office/drawing/2014/main" val="3338113712"/>
                    </a:ext>
                  </a:extLst>
                </a:gridCol>
                <a:gridCol w="1675665">
                  <a:extLst>
                    <a:ext uri="{9D8B030D-6E8A-4147-A177-3AD203B41FA5}">
                      <a16:colId xmlns="" xmlns:a16="http://schemas.microsoft.com/office/drawing/2014/main" val="3439981848"/>
                    </a:ext>
                  </a:extLst>
                </a:gridCol>
              </a:tblGrid>
              <a:tr h="606087"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latin typeface="+mn-lt"/>
                        </a:rPr>
                        <a:t>Название программы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latin typeface="+mn-lt"/>
                        </a:rPr>
                        <a:t>Бюджетные места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latin typeface="+mn-lt"/>
                        </a:rPr>
                        <a:t>Договорные места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latin typeface="+mn-lt"/>
                        </a:rPr>
                        <a:t>Всего мест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4158073011"/>
                  </a:ext>
                </a:extLst>
              </a:tr>
              <a:tr h="909130">
                <a:tc>
                  <a:txBody>
                    <a:bodyPr/>
                    <a:lstStyle/>
                    <a:p>
                      <a:pPr algn="l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Международная безопасность</a:t>
                      </a:r>
                      <a:endParaRPr lang="ru-RU" sz="17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+mn-lt"/>
                        </a:rPr>
                        <a:t>20</a:t>
                      </a:r>
                      <a:endParaRPr lang="ru-RU" sz="18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280799583"/>
                  </a:ext>
                </a:extLst>
              </a:tr>
            </a:tbl>
          </a:graphicData>
        </a:graphic>
      </p:graphicFrame>
      <p:pic>
        <p:nvPicPr>
          <p:cNvPr id="5" name="Рисунок 4" descr="mgimo_logo_bld_ru_page-0001.jpg">
            <a:extLst>
              <a:ext uri="{FF2B5EF4-FFF2-40B4-BE49-F238E27FC236}">
                <a16:creationId xmlns="" xmlns:a16="http://schemas.microsoft.com/office/drawing/2014/main" id="{CACE2F74-E5B1-5650-E2D0-3C757E5D706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18650" t="23456" r="18874" b="26438"/>
          <a:stretch/>
        </p:blipFill>
        <p:spPr>
          <a:xfrm>
            <a:off x="461299" y="44566"/>
            <a:ext cx="1191874" cy="955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089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Заголовок 2"/>
          <p:cNvSpPr>
            <a:spLocks noGrp="1"/>
          </p:cNvSpPr>
          <p:nvPr>
            <p:ph type="title"/>
          </p:nvPr>
        </p:nvSpPr>
        <p:spPr>
          <a:xfrm>
            <a:off x="107950" y="71885"/>
            <a:ext cx="8928100" cy="512762"/>
          </a:xfrm>
          <a:gradFill flip="none" rotWithShape="1">
            <a:gsLst>
              <a:gs pos="0">
                <a:schemeClr val="tx2">
                  <a:lumMod val="75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2200" b="1" dirty="0"/>
              <a:t>График проведения приемной кампании в магистратуру в </a:t>
            </a:r>
            <a:r>
              <a:rPr lang="ru-RU" sz="2200" b="1" dirty="0" smtClean="0"/>
              <a:t>2026 </a:t>
            </a:r>
            <a:r>
              <a:rPr lang="ru-RU" sz="2200" b="1" dirty="0"/>
              <a:t>г</a:t>
            </a:r>
            <a:r>
              <a:rPr lang="ru-RU" sz="2200" b="1" dirty="0">
                <a:latin typeface="Times New Roman" pitchFamily="18" charset="0"/>
                <a:ea typeface="Calibri" pitchFamily="34" charset="0"/>
                <a:cs typeface="Calibri" pitchFamily="34" charset="0"/>
              </a:rPr>
              <a:t>.</a:t>
            </a:r>
            <a:endParaRPr lang="ru-RU" sz="2200" b="1" dirty="0"/>
          </a:p>
        </p:txBody>
      </p:sp>
      <p:sp>
        <p:nvSpPr>
          <p:cNvPr id="17411" name="Содержимое 2"/>
          <p:cNvSpPr txBox="1">
            <a:spLocks/>
          </p:cNvSpPr>
          <p:nvPr/>
        </p:nvSpPr>
        <p:spPr bwMode="auto">
          <a:xfrm>
            <a:off x="179388" y="2636838"/>
            <a:ext cx="8785225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27463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eaLnBrk="1" hangingPunct="1">
              <a:lnSpc>
                <a:spcPct val="114000"/>
              </a:lnSpc>
              <a:spcBef>
                <a:spcPct val="20000"/>
              </a:spcBef>
              <a:buFont typeface="Arial" charset="0"/>
              <a:buNone/>
            </a:pPr>
            <a:endParaRPr lang="ru-RU" altLang="ru-RU" sz="280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7412" name="Объект 2"/>
          <p:cNvSpPr>
            <a:spLocks noGrp="1"/>
          </p:cNvSpPr>
          <p:nvPr>
            <p:ph idx="1"/>
          </p:nvPr>
        </p:nvSpPr>
        <p:spPr>
          <a:xfrm>
            <a:off x="468313" y="1844675"/>
            <a:ext cx="8351837" cy="4897438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endParaRPr lang="ru-RU" altLang="ru-RU" sz="2400"/>
          </a:p>
          <a:p>
            <a:pPr marL="0" indent="0">
              <a:buFont typeface="Arial" charset="0"/>
              <a:buNone/>
            </a:pPr>
            <a:endParaRPr lang="ru-RU" altLang="ru-RU" sz="2400" b="1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5089656"/>
              </p:ext>
            </p:extLst>
          </p:nvPr>
        </p:nvGraphicFramePr>
        <p:xfrm>
          <a:off x="199876" y="836712"/>
          <a:ext cx="8836174" cy="51845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6864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36753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893689">
                <a:tc>
                  <a:txBody>
                    <a:bodyPr/>
                    <a:lstStyle/>
                    <a:p>
                      <a:pPr algn="ctr"/>
                      <a:endParaRPr lang="ru-RU" sz="1200" b="1" kern="12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900" b="0" kern="1200" dirty="0">
                          <a:solidFill>
                            <a:schemeClr val="tx1"/>
                          </a:solidFill>
                        </a:rPr>
                        <a:t>с</a:t>
                      </a:r>
                      <a:r>
                        <a:rPr lang="ru-RU" sz="1900" b="1" kern="12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900" b="1" kern="1200" dirty="0" smtClean="0">
                          <a:solidFill>
                            <a:schemeClr val="tx1"/>
                          </a:solidFill>
                        </a:rPr>
                        <a:t>20.06 </a:t>
                      </a:r>
                      <a:r>
                        <a:rPr lang="ru-RU" sz="1900" b="0" kern="1200" dirty="0">
                          <a:solidFill>
                            <a:schemeClr val="tx1"/>
                          </a:solidFill>
                        </a:rPr>
                        <a:t>по</a:t>
                      </a:r>
                      <a:r>
                        <a:rPr lang="ru-RU" sz="1900" b="1" kern="12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900" b="1" kern="1200" dirty="0" smtClean="0">
                          <a:solidFill>
                            <a:schemeClr val="tx1"/>
                          </a:solidFill>
                        </a:rPr>
                        <a:t>01.08</a:t>
                      </a:r>
                      <a:endParaRPr lang="ru-RU" sz="1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5" marR="91435" marT="45743" marB="45743" anchor="ctr"/>
                </a:tc>
                <a:tc>
                  <a:txBody>
                    <a:bodyPr/>
                    <a:lstStyle/>
                    <a:p>
                      <a:pPr algn="l"/>
                      <a:endParaRPr lang="ru-RU" sz="1200" b="0" kern="1200" dirty="0">
                        <a:solidFill>
                          <a:schemeClr val="dk1"/>
                        </a:solidFill>
                      </a:endParaRPr>
                    </a:p>
                    <a:p>
                      <a:pPr algn="l"/>
                      <a:r>
                        <a:rPr lang="ru-RU" sz="1900" b="0" kern="1200" dirty="0">
                          <a:solidFill>
                            <a:schemeClr val="dk1"/>
                          </a:solidFill>
                        </a:rPr>
                        <a:t>Прием документов абитуриентов</a:t>
                      </a:r>
                      <a:endParaRPr lang="ru-RU" sz="1900" b="0" dirty="0">
                        <a:latin typeface="+mn-lt"/>
                      </a:endParaRPr>
                    </a:p>
                  </a:txBody>
                  <a:tcPr marL="91435" marR="91435" marT="45743" marB="45743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9368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09.08-12.08</a:t>
                      </a:r>
                      <a:endParaRPr lang="ru-RU" sz="1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5" marR="91435" marT="45743" marB="45743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900" dirty="0">
                          <a:latin typeface="+mn-lt"/>
                        </a:rPr>
                        <a:t>Вступительные испытания по иностранным</a:t>
                      </a:r>
                      <a:r>
                        <a:rPr lang="ru-RU" sz="1900" baseline="0" dirty="0">
                          <a:latin typeface="+mn-lt"/>
                        </a:rPr>
                        <a:t> </a:t>
                      </a:r>
                      <a:r>
                        <a:rPr lang="ru-RU" sz="1900" dirty="0" smtClean="0">
                          <a:latin typeface="+mn-lt"/>
                        </a:rPr>
                        <a:t>языкам</a:t>
                      </a:r>
                      <a:endParaRPr lang="ru-RU" sz="1900" dirty="0">
                        <a:latin typeface="+mn-lt"/>
                      </a:endParaRPr>
                    </a:p>
                  </a:txBody>
                  <a:tcPr marL="91435" marR="91435" marT="45743" marB="45743" anchor="ctr"/>
                </a:tc>
                <a:extLst>
                  <a:ext uri="{0D108BD9-81ED-4DB2-BD59-A6C34878D82A}">
                    <a16:rowId xmlns="" xmlns:a16="http://schemas.microsoft.com/office/drawing/2014/main" val="2178494644"/>
                  </a:ext>
                </a:extLst>
              </a:tr>
              <a:tr h="50780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15.08-19.08</a:t>
                      </a:r>
                      <a:endParaRPr lang="ru-RU" sz="1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5" marR="91435" marT="45743" marB="45743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900" kern="1200" dirty="0">
                          <a:solidFill>
                            <a:schemeClr val="dk1"/>
                          </a:solidFill>
                          <a:effectLst/>
                        </a:rPr>
                        <a:t>Вступительные испытания по специальности</a:t>
                      </a:r>
                      <a:endParaRPr lang="ru-RU" sz="1900" dirty="0">
                        <a:latin typeface="+mn-lt"/>
                      </a:endParaRPr>
                    </a:p>
                  </a:txBody>
                  <a:tcPr marL="91435" marR="91435" marT="45743" marB="45743" anchor="ctr"/>
                </a:tc>
                <a:extLst>
                  <a:ext uri="{0D108BD9-81ED-4DB2-BD59-A6C34878D82A}">
                    <a16:rowId xmlns="" xmlns:a16="http://schemas.microsoft.com/office/drawing/2014/main" val="485946539"/>
                  </a:ext>
                </a:extLst>
              </a:tr>
              <a:tr h="50780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  <a:buFont typeface="Arial" pitchFamily="34" charset="0"/>
                        <a:buNone/>
                        <a:defRPr/>
                      </a:pPr>
                      <a:r>
                        <a:rPr lang="ru-RU" sz="1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20.08</a:t>
                      </a:r>
                      <a:endParaRPr lang="ru-RU" sz="1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5" marR="91435" marT="45743" marB="45743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900" kern="1200" dirty="0">
                          <a:solidFill>
                            <a:schemeClr val="dk1"/>
                          </a:solidFill>
                        </a:rPr>
                        <a:t>Объявление результатов испытаний</a:t>
                      </a:r>
                      <a:endParaRPr lang="ru-RU" sz="1900" dirty="0">
                        <a:latin typeface="+mn-lt"/>
                      </a:endParaRPr>
                    </a:p>
                  </a:txBody>
                  <a:tcPr marL="91435" marR="91435" marT="45743" marB="45743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50780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  <a:buFont typeface="Arial" pitchFamily="34" charset="0"/>
                        <a:buNone/>
                        <a:defRPr/>
                      </a:pPr>
                      <a:r>
                        <a:rPr lang="ru-RU" sz="1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22.08</a:t>
                      </a:r>
                      <a:endParaRPr lang="ru-RU" sz="1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5" marR="91435" marT="45743" marB="45743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900" kern="1200" dirty="0">
                          <a:solidFill>
                            <a:schemeClr val="dk1"/>
                          </a:solidFill>
                        </a:rPr>
                        <a:t>Вывешивание списка лиц, рекомендованных к зачислению </a:t>
                      </a:r>
                      <a:endParaRPr lang="ru-RU" sz="1900" dirty="0">
                        <a:latin typeface="+mn-lt"/>
                      </a:endParaRPr>
                    </a:p>
                  </a:txBody>
                  <a:tcPr marL="91435" marR="91435" marT="45743" marB="45743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594211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  <a:buFont typeface="Arial" pitchFamily="34" charset="0"/>
                        <a:buNone/>
                        <a:defRPr/>
                      </a:pPr>
                      <a:r>
                        <a:rPr lang="ru-RU" sz="1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22.08-24.08</a:t>
                      </a:r>
                      <a:endParaRPr lang="ru-RU" sz="1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5" marR="91435" marT="45743" marB="45743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kern="1200" dirty="0">
                          <a:solidFill>
                            <a:schemeClr val="dk1"/>
                          </a:solidFill>
                          <a:effectLst/>
                        </a:rPr>
                        <a:t>Прием согласий на зачисление на бюджет</a:t>
                      </a:r>
                      <a:endParaRPr lang="ru-RU" sz="1900" dirty="0">
                        <a:latin typeface="+mn-lt"/>
                      </a:endParaRPr>
                    </a:p>
                  </a:txBody>
                  <a:tcPr marL="91435" marR="91435" marT="45743" marB="45743" anchor="ctr"/>
                </a:tc>
                <a:extLst>
                  <a:ext uri="{0D108BD9-81ED-4DB2-BD59-A6C34878D82A}">
                    <a16:rowId xmlns="" xmlns:a16="http://schemas.microsoft.com/office/drawing/2014/main" val="2116882294"/>
                  </a:ext>
                </a:extLst>
              </a:tr>
              <a:tr h="127957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  <a:buFont typeface="Arial" pitchFamily="34" charset="0"/>
                        <a:buNone/>
                        <a:defRPr/>
                      </a:pPr>
                      <a:r>
                        <a:rPr lang="ru-RU" sz="1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22.08-28.08</a:t>
                      </a:r>
                      <a:endParaRPr lang="ru-RU" sz="1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5" marR="91435" marT="45743" marB="45743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900" kern="1200" dirty="0" smtClean="0">
                        <a:solidFill>
                          <a:schemeClr val="dk1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kern="1200" dirty="0" smtClean="0">
                          <a:solidFill>
                            <a:schemeClr val="dk1"/>
                          </a:solidFill>
                          <a:effectLst/>
                        </a:rPr>
                        <a:t>Прием </a:t>
                      </a:r>
                      <a:r>
                        <a:rPr lang="ru-RU" sz="1900" kern="1200" dirty="0">
                          <a:solidFill>
                            <a:schemeClr val="dk1"/>
                          </a:solidFill>
                          <a:effectLst/>
                        </a:rPr>
                        <a:t>согласий на заключение договоров</a:t>
                      </a:r>
                      <a:endParaRPr lang="ru-RU" sz="1900" dirty="0"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900" dirty="0">
                        <a:latin typeface="+mn-lt"/>
                      </a:endParaRPr>
                    </a:p>
                  </a:txBody>
                  <a:tcPr marL="91435" marR="91435" marT="45743" marB="45743" anchor="ctr"/>
                </a:tc>
                <a:extLst>
                  <a:ext uri="{0D108BD9-81ED-4DB2-BD59-A6C34878D82A}">
                    <a16:rowId xmlns="" xmlns:a16="http://schemas.microsoft.com/office/drawing/2014/main" val="49329366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mgimo_logo_bld_ru_page-0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51720" cy="2051720"/>
          </a:xfrm>
          <a:prstGeom prst="rect">
            <a:avLst/>
          </a:prstGeom>
        </p:spPr>
      </p:pic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4988" y="158750"/>
            <a:ext cx="8074025" cy="677962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4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         Где можно узнать больше?</a:t>
            </a:r>
            <a:endParaRPr lang="ru-RU" sz="36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AFB6F9F-D4B8-48DA-A515-B5F91C13F784}"/>
              </a:ext>
            </a:extLst>
          </p:cNvPr>
          <p:cNvSpPr txBox="1"/>
          <p:nvPr/>
        </p:nvSpPr>
        <p:spPr>
          <a:xfrm>
            <a:off x="198438" y="1734787"/>
            <a:ext cx="874712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+mn-lt"/>
              </a:rPr>
              <a:t>Раздел Магистратура на портале МГИМО </a:t>
            </a:r>
            <a:r>
              <a:rPr lang="ru-RU" sz="2800" b="1" dirty="0">
                <a:latin typeface="+mn-lt"/>
              </a:rPr>
              <a:t>mgimo.ru/study/master/</a:t>
            </a:r>
          </a:p>
        </p:txBody>
      </p:sp>
      <p:pic>
        <p:nvPicPr>
          <p:cNvPr id="12" name="Рисунок 11" descr="Рисунок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710998"/>
            <a:ext cx="6588224" cy="4147001"/>
          </a:xfrm>
          <a:prstGeom prst="rect">
            <a:avLst/>
          </a:prstGeom>
        </p:spPr>
      </p:pic>
      <p:pic>
        <p:nvPicPr>
          <p:cNvPr id="6" name="Рисунок 5" descr="qr-code сайт магистратуры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60232" y="3284984"/>
            <a:ext cx="2304256" cy="2304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mgimo_logo_bld_ru_page-0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276872" cy="227687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260648"/>
            <a:ext cx="5112568" cy="1156990"/>
          </a:xfrm>
        </p:spPr>
        <p:txBody>
          <a:bodyPr/>
          <a:lstStyle/>
          <a:p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Контакты Приемной комиссии</a:t>
            </a:r>
            <a:endParaRPr lang="ru-RU" sz="4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/>
          <a:lstStyle/>
          <a:p>
            <a:pPr algn="ctr">
              <a:buNone/>
            </a:pPr>
            <a:r>
              <a:rPr lang="ru-RU" dirty="0"/>
              <a:t>Тел.: </a:t>
            </a:r>
            <a:r>
              <a:rPr lang="ru-RU" dirty="0">
                <a:hlinkClick r:id="rId3"/>
              </a:rPr>
              <a:t>+7 495 229 54 35</a:t>
            </a:r>
            <a:r>
              <a:rPr lang="ru-RU" dirty="0"/>
              <a:t>, </a:t>
            </a:r>
            <a:r>
              <a:rPr lang="ru-RU" dirty="0">
                <a:hlinkClick r:id="rId4"/>
              </a:rPr>
              <a:t>+7 495 234 58 42</a:t>
            </a: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Email</a:t>
            </a:r>
            <a:r>
              <a:rPr lang="ru-RU" dirty="0"/>
              <a:t>: </a:t>
            </a:r>
            <a:r>
              <a:rPr lang="ru-RU" dirty="0">
                <a:solidFill>
                  <a:srgbClr val="FF0000"/>
                </a:solidFill>
                <a:hlinkClick r:id="rId5"/>
              </a:rPr>
              <a:t>master@my.mgimo.ru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  <a:hlinkClick r:id="rId6"/>
              </a:rPr>
              <a:t>master.mgimo.ru</a:t>
            </a:r>
            <a:endParaRPr lang="ru-RU" dirty="0">
              <a:solidFill>
                <a:srgbClr val="FF0000"/>
              </a:solidFill>
            </a:endParaRPr>
          </a:p>
          <a:p>
            <a:pPr algn="ctr">
              <a:buNone/>
            </a:pPr>
            <a:endParaRPr lang="ru-RU" dirty="0"/>
          </a:p>
          <a:p>
            <a:pPr algn="ctr">
              <a:buNone/>
            </a:pP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42116" y="4259996"/>
            <a:ext cx="16899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7" name="Рисунок 6" descr="qr-code master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563888" y="3861048"/>
            <a:ext cx="2376264" cy="2376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9105</TotalTime>
  <Words>177</Words>
  <Application>Microsoft Office PowerPoint</Application>
  <PresentationFormat>Экран (4:3)</PresentationFormat>
  <Paragraphs>43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</vt:lpstr>
      <vt:lpstr>Times New Roman</vt:lpstr>
      <vt:lpstr>Wingdings</vt:lpstr>
      <vt:lpstr>Тема Office</vt:lpstr>
      <vt:lpstr>1_Тема Office</vt:lpstr>
      <vt:lpstr>Условия поступления в магистратуру</vt:lpstr>
      <vt:lpstr>Презентация PowerPoint</vt:lpstr>
      <vt:lpstr>График проведения приемной кампании в магистратуру в 2026 г.</vt:lpstr>
      <vt:lpstr>            Где можно узнать больше?</vt:lpstr>
      <vt:lpstr>Контакты Приемной комиссии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День открытых дверей магистратуры</dc:title>
  <dc:creator>Shilov_S_V</dc:creator>
  <cp:lastModifiedBy>Дундич Алексей Сергеевич</cp:lastModifiedBy>
  <cp:revision>521</cp:revision>
  <cp:lastPrinted>2021-01-20T07:38:21Z</cp:lastPrinted>
  <dcterms:created xsi:type="dcterms:W3CDTF">2012-03-15T06:08:10Z</dcterms:created>
  <dcterms:modified xsi:type="dcterms:W3CDTF">2026-04-21T10:12:31Z</dcterms:modified>
</cp:coreProperties>
</file>