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3"/>
  </p:notesMasterIdLst>
  <p:sldIdLst>
    <p:sldId id="256" r:id="rId5"/>
    <p:sldId id="1084" r:id="rId6"/>
    <p:sldId id="1097" r:id="rId7"/>
    <p:sldId id="1094" r:id="rId8"/>
    <p:sldId id="1095" r:id="rId9"/>
    <p:sldId id="1096" r:id="rId10"/>
    <p:sldId id="1106" r:id="rId11"/>
    <p:sldId id="1085" r:id="rId12"/>
    <p:sldId id="1108" r:id="rId13"/>
    <p:sldId id="1098" r:id="rId14"/>
    <p:sldId id="1104" r:id="rId15"/>
    <p:sldId id="1099" r:id="rId16"/>
    <p:sldId id="1100" r:id="rId17"/>
    <p:sldId id="1101" r:id="rId18"/>
    <p:sldId id="1102" r:id="rId19"/>
    <p:sldId id="1103" r:id="rId20"/>
    <p:sldId id="1105" r:id="rId21"/>
    <p:sldId id="110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AD2"/>
    <a:srgbClr val="DDCE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04" autoAdjust="0"/>
    <p:restoredTop sz="94620"/>
  </p:normalViewPr>
  <p:slideViewPr>
    <p:cSldViewPr snapToGrid="0">
      <p:cViewPr varScale="1">
        <p:scale>
          <a:sx n="106" d="100"/>
          <a:sy n="106" d="100"/>
        </p:scale>
        <p:origin x="20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0AEA7-E2AF-4A1F-89E7-2EEC72C3C38A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078A2-6F9B-44EC-BF5C-E19C23F0343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02949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078A2-6F9B-44EC-BF5C-E19C23F0343D}" type="slidenum">
              <a:rPr lang="LID4096" smtClean="0"/>
              <a:t>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9894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36FE40-B602-8386-5ED0-219630C45D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8C472C-EC21-8310-57DE-3A7A125EF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9AA100-A14E-7226-3A12-E8FB71083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B995D9-84CF-71C9-076F-D6F7ED454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3FD52A-7ED0-D2C3-E5C2-FC5134AC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55666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4F41F-391C-F94D-7890-96E18C6D1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026965-FED9-4578-3574-C3DD0936C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19B8D1-04BB-7C8E-AC71-0F60ADB55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C3C003-BF9E-E885-FD55-CD16DDDB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C6F10B-680A-51C4-3BF0-2677F47F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4270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FE0E9-C819-B542-12D8-E5200DDD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417242-C399-E5B2-681D-8EAC8D70B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FC6B1C-D479-7A9B-DC77-2E732A9F6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F8B060-8ACF-6B18-77AC-20CB4DACD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D4274C-B6A5-EC6C-36E2-60B9F4005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4913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3D3B4D-33DE-40C9-CB79-F0C54CE8A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19DD88-0A31-D6C4-F938-F090D94D0B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4B83E1-3E88-16F8-15B9-2B84E23B4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9C350B-1F5F-A7F8-7C47-2B6621F2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B82E4F-BAF2-D9FC-4F73-A29EDCE4C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0037A3-3AE9-3666-7850-B5D648E9F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819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F97F0-7C91-224F-4BF8-D229D2F6B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E5C916-39E5-97DF-E496-D187E7428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650ED2-A2EE-B5AC-A578-6164D4E7F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CB17C0-6EEE-4E32-9DB8-8E9E4CCD8B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10F31B0-CC22-DCFD-B9C8-738712C88D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185DC48-44F9-7F05-4C25-3D0BA473F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73337B-F0EC-CFBC-AEAE-77E262C3C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AC4347B-4574-D07E-6A6F-624A9407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68427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04D5D-5B0B-1C94-2DE7-0F5E1559B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32A445-3473-B6E1-FA16-C0CD3E947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1524D5-1992-A491-C212-4AF8D30EE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B9D5BF0-A144-6852-EAAB-1F546F6F8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8976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747C6B2-BCCE-F3D7-B25B-765B274F3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CFBDC4B-805B-64C4-30BC-86B05FB5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895C43-EB96-EDFD-AD66-4280F223A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50396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87E35-8885-783B-CCAC-54961FA93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66FC73-CF9D-77BF-BA54-6B42709E0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17EC11-8F69-8990-BCEA-670561EAF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74ECE3-99C6-BBCC-1B70-9DEE0C22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DB8D1E-F4C0-60F5-CA36-EE148043C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E29318-C3B6-CDB4-FAFD-3A20A7EE4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9811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3C010-AC9F-2B29-C770-20A28FC99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56C25B6-76A0-7D8D-8834-9C3F85E1F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A74FF4-3868-C57B-59D5-7B6B0DFF8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1C8485-B39C-5CD5-71EB-A4790EE28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829A72-AA76-B9E6-5E9E-7BA127D29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D4AFD1-85A5-4A5C-0AA8-3B97B24FE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49356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B84BC-B7DE-7CF1-B83D-D9FB07DF3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123840-052B-96B5-A901-E9AF58FAD0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34CD34-0C19-224E-FEBF-CF930E58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27A67E-5E2D-D546-1804-A9B7D0221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6B9747-A5AE-31DE-7612-0399B436E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0526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47B48F2-E701-30C6-A21B-74DD07E6A8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9044C5-793A-6B91-40F3-C7D6DE7A6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BE6D69-BC83-FE3E-383F-FFF98DA8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3C1C42-6E10-5617-A0A7-A83F0C18A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E5B174-CA66-AFD5-5CB7-596CB6B2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53056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E88FB-FB94-1EB8-FA24-583936A11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5542B1-F802-BB4B-BD89-B88D76711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07EBE6-E753-A953-78C1-DBA2C36B5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E0C9F-775E-4BBC-97DA-2D3592DC0CB0}" type="datetimeFigureOut">
              <a:rPr lang="LID4096" smtClean="0"/>
              <a:t>4/21/26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84D6E1-76F7-0468-81E9-C67A67BC4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F77F7-0CAB-ADE1-9751-753216A68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CCBA8-F288-4DED-95EF-EE2D15A5A3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0071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ecretariat@pircenter.o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5.jpeg"/><Relationship Id="rId5" Type="http://schemas.openxmlformats.org/officeDocument/2006/relationships/image" Target="../media/image10.jpeg"/><Relationship Id="rId10" Type="http://schemas.openxmlformats.org/officeDocument/2006/relationships/image" Target="../media/image14.jpeg"/><Relationship Id="rId4" Type="http://schemas.openxmlformats.org/officeDocument/2006/relationships/image" Target="../media/image3.png"/><Relationship Id="rId9" Type="http://schemas.openxmlformats.org/officeDocument/2006/relationships/hyperlink" Target="https://cisoclub.ru/kompyuternaya-informaczionnaya-bezopasnos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.png"/><Relationship Id="rId5" Type="http://schemas.openxmlformats.org/officeDocument/2006/relationships/image" Target="../media/image23.png"/><Relationship Id="rId10" Type="http://schemas.openxmlformats.org/officeDocument/2006/relationships/image" Target="../media/image20.gif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1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0.png"/><Relationship Id="rId2" Type="http://schemas.openxmlformats.org/officeDocument/2006/relationships/image" Target="../media/image2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20.gif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12" Type="http://schemas.openxmlformats.org/officeDocument/2006/relationships/image" Target="../media/image51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jpeg"/><Relationship Id="rId5" Type="http://schemas.openxmlformats.org/officeDocument/2006/relationships/image" Target="../media/image44.png"/><Relationship Id="rId10" Type="http://schemas.openxmlformats.org/officeDocument/2006/relationships/image" Target="../media/image49.jpeg"/><Relationship Id="rId4" Type="http://schemas.openxmlformats.org/officeDocument/2006/relationships/image" Target="../media/image3.png"/><Relationship Id="rId9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gif"/><Relationship Id="rId3" Type="http://schemas.openxmlformats.org/officeDocument/2006/relationships/image" Target="../media/image2.png"/><Relationship Id="rId7" Type="http://schemas.openxmlformats.org/officeDocument/2006/relationships/image" Target="../media/image61.gif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.png"/><Relationship Id="rId7" Type="http://schemas.openxmlformats.org/officeDocument/2006/relationships/image" Target="../media/image6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jpeg"/><Relationship Id="rId18" Type="http://schemas.openxmlformats.org/officeDocument/2006/relationships/image" Target="../media/image84.jpeg"/><Relationship Id="rId26" Type="http://schemas.openxmlformats.org/officeDocument/2006/relationships/image" Target="../media/image63.png"/><Relationship Id="rId3" Type="http://schemas.openxmlformats.org/officeDocument/2006/relationships/image" Target="../media/image69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jpeg"/><Relationship Id="rId17" Type="http://schemas.openxmlformats.org/officeDocument/2006/relationships/image" Target="../media/image83.jpeg"/><Relationship Id="rId25" Type="http://schemas.openxmlformats.org/officeDocument/2006/relationships/image" Target="../media/image91.jpeg"/><Relationship Id="rId2" Type="http://schemas.openxmlformats.org/officeDocument/2006/relationships/image" Target="../media/image68.png"/><Relationship Id="rId16" Type="http://schemas.openxmlformats.org/officeDocument/2006/relationships/image" Target="../media/image82.jpeg"/><Relationship Id="rId20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jpeg"/><Relationship Id="rId24" Type="http://schemas.openxmlformats.org/officeDocument/2006/relationships/image" Target="../media/image90.jpeg"/><Relationship Id="rId5" Type="http://schemas.openxmlformats.org/officeDocument/2006/relationships/image" Target="../media/image71.png"/><Relationship Id="rId15" Type="http://schemas.openxmlformats.org/officeDocument/2006/relationships/image" Target="../media/image81.jpeg"/><Relationship Id="rId23" Type="http://schemas.openxmlformats.org/officeDocument/2006/relationships/image" Target="../media/image89.jpeg"/><Relationship Id="rId10" Type="http://schemas.openxmlformats.org/officeDocument/2006/relationships/image" Target="../media/image76.png"/><Relationship Id="rId19" Type="http://schemas.openxmlformats.org/officeDocument/2006/relationships/image" Target="../media/image85.jpe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jpeg"/><Relationship Id="rId22" Type="http://schemas.openxmlformats.org/officeDocument/2006/relationships/image" Target="../media/image8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gif"/><Relationship Id="rId3" Type="http://schemas.openxmlformats.org/officeDocument/2006/relationships/image" Target="../media/image92.png"/><Relationship Id="rId7" Type="http://schemas.openxmlformats.org/officeDocument/2006/relationships/image" Target="../media/image9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gif"/><Relationship Id="rId11" Type="http://schemas.openxmlformats.org/officeDocument/2006/relationships/image" Target="../media/image100.gif"/><Relationship Id="rId5" Type="http://schemas.openxmlformats.org/officeDocument/2006/relationships/image" Target="../media/image94.png"/><Relationship Id="rId10" Type="http://schemas.openxmlformats.org/officeDocument/2006/relationships/image" Target="../media/image99.gif"/><Relationship Id="rId4" Type="http://schemas.openxmlformats.org/officeDocument/2006/relationships/image" Target="../media/image93.jpeg"/><Relationship Id="rId9" Type="http://schemas.openxmlformats.org/officeDocument/2006/relationships/image" Target="../media/image9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A9ED2-3AE3-F5FC-FFF0-BDBD60308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16" y="1813279"/>
            <a:ext cx="11924920" cy="3204134"/>
          </a:xfrm>
        </p:spPr>
        <p:txBody>
          <a:bodyPr anchor="b">
            <a:normAutofit fontScale="90000"/>
          </a:bodyPr>
          <a:lstStyle/>
          <a:p>
            <a:br>
              <a:rPr lang="ru-RU" sz="1800" b="0" i="0" u="none" strike="noStrike" baseline="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r>
              <a:rPr lang="ru-RU" sz="1800" b="0" i="0" u="none" strike="noStrike" baseline="0" dirty="0">
                <a:solidFill>
                  <a:srgbClr val="000000"/>
                </a:solidFill>
                <a:latin typeface="Open Sans ExtraBold" panose="020B0906030804020204" pitchFamily="34" charset="0"/>
              </a:rPr>
              <a:t>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1800" b="0" i="0" u="none" strike="noStrike" baseline="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1800" b="0" i="0" u="none" strike="noStrike" baseline="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3100" b="0" i="0" u="none" strike="noStrike" baseline="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3100" b="1" i="0" u="none" strike="noStrike" baseline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ru-RU" sz="1800" b="0" i="0" u="none" strike="noStrike" baseline="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r>
              <a:rPr lang="ru-RU" sz="53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магистерской программы МГИМО МИД России и ПИР-Центра «Международная безопасность»</a:t>
            </a:r>
            <a:br>
              <a:rPr lang="ru-RU" sz="5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Орлов, основатель и директор ПИР-Центра, руководитель магистерской программы «Международная безопасность» и профессор кафедры ПАМП МГИМО МИД России</a:t>
            </a:r>
            <a:br>
              <a:rPr lang="en-US" sz="4400" b="1" i="0" u="none" strike="noStrike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ExtraBold" panose="020B0906030804020204" pitchFamily="34" charset="0"/>
                <a:cs typeface="Times New Roman" panose="02020603050405020304" pitchFamily="18" charset="0"/>
              </a:rPr>
            </a:br>
            <a:br>
              <a:rPr lang="en-US" sz="44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ExtraBold" panose="020B0906030804020204" pitchFamily="34" charset="0"/>
                <a:cs typeface="Times New Roman" panose="02020603050405020304" pitchFamily="18" charset="0"/>
              </a:rPr>
            </a:br>
            <a:endParaRPr lang="LID4096" sz="4800" b="1" dirty="0">
              <a:solidFill>
                <a:srgbClr val="002060"/>
              </a:solidFill>
              <a:latin typeface="Times New Roman" panose="02020603050405020304" pitchFamily="18" charset="0"/>
              <a:ea typeface="Open Sans ExtraBold" panose="020B0906030804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AE299CA-4C8F-3F9F-2C3B-23D71F3D698E}"/>
              </a:ext>
            </a:extLst>
          </p:cNvPr>
          <p:cNvCxnSpPr>
            <a:cxnSpLocks/>
          </p:cNvCxnSpPr>
          <p:nvPr/>
        </p:nvCxnSpPr>
        <p:spPr>
          <a:xfrm>
            <a:off x="1380363" y="4107074"/>
            <a:ext cx="9431274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9C68BCB-12BD-A088-3E41-DBD0117F198A}"/>
              </a:ext>
            </a:extLst>
          </p:cNvPr>
          <p:cNvSpPr/>
          <p:nvPr/>
        </p:nvSpPr>
        <p:spPr>
          <a:xfrm>
            <a:off x="0" y="-511"/>
            <a:ext cx="12192000" cy="1052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9DD1B83-6909-7833-C369-2C3AF990AD81}"/>
              </a:ext>
            </a:extLst>
          </p:cNvPr>
          <p:cNvSpPr/>
          <p:nvPr/>
        </p:nvSpPr>
        <p:spPr>
          <a:xfrm>
            <a:off x="0" y="54864"/>
            <a:ext cx="95250" cy="68031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4AB99E7-94A5-D257-D810-67E5A8EE8AF4}"/>
              </a:ext>
            </a:extLst>
          </p:cNvPr>
          <p:cNvSpPr/>
          <p:nvPr/>
        </p:nvSpPr>
        <p:spPr>
          <a:xfrm>
            <a:off x="12096752" y="13778"/>
            <a:ext cx="95250" cy="68031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158160-6CF1-D463-87B5-9043B32B8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29" y="4247215"/>
            <a:ext cx="2789777" cy="11934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E8446F-8FA1-EB48-6745-A4E8E0DBE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777" y="3950217"/>
            <a:ext cx="1787484" cy="1787484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A2F283-57A2-5646-9897-8942BA1D439E}"/>
              </a:ext>
            </a:extLst>
          </p:cNvPr>
          <p:cNvSpPr txBox="1">
            <a:spLocks/>
          </p:cNvSpPr>
          <p:nvPr/>
        </p:nvSpPr>
        <p:spPr>
          <a:xfrm>
            <a:off x="181164" y="3687876"/>
            <a:ext cx="1192492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  <a:t> </a:t>
            </a:r>
            <a:b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31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ExtraBold" panose="020B0906030804020204" pitchFamily="34" charset="0"/>
                <a:cs typeface="Times New Roman" panose="02020603050405020304" pitchFamily="18" charset="0"/>
              </a:rPr>
            </a:br>
            <a:endParaRPr lang="LID4096" sz="4800" b="1" dirty="0">
              <a:solidFill>
                <a:srgbClr val="002060"/>
              </a:solidFill>
              <a:latin typeface="Times New Roman" panose="02020603050405020304" pitchFamily="18" charset="0"/>
              <a:ea typeface="Open Sans ExtraBold" panose="020B09060308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E72B606-9DA0-6616-D229-8AEFA1B3C164}"/>
              </a:ext>
            </a:extLst>
          </p:cNvPr>
          <p:cNvSpPr txBox="1">
            <a:spLocks/>
          </p:cNvSpPr>
          <p:nvPr/>
        </p:nvSpPr>
        <p:spPr>
          <a:xfrm>
            <a:off x="267080" y="4107074"/>
            <a:ext cx="1192492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  <a:t> </a:t>
            </a:r>
            <a:b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31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b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ru-RU" sz="1800" dirty="0">
                <a:solidFill>
                  <a:srgbClr val="000000"/>
                </a:solidFill>
                <a:latin typeface="Open Sans ExtraBold" panose="020B0906030804020204" pitchFamily="34" charset="0"/>
              </a:rPr>
            </a:br>
            <a:r>
              <a:rPr lang="en-US" sz="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secretariat@pircenter.org</a:t>
            </a:r>
            <a:endParaRPr lang="en-US" sz="3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ExtraBold" panose="020B090603080402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ExtraBold" panose="020B0906030804020204" pitchFamily="34" charset="0"/>
                <a:cs typeface="Times New Roman" panose="02020603050405020304" pitchFamily="18" charset="0"/>
              </a:rPr>
              <a:t>21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ExtraBold" panose="020B0906030804020204" pitchFamily="34" charset="0"/>
                <a:cs typeface="Times New Roman" panose="02020603050405020304" pitchFamily="18" charset="0"/>
              </a:rPr>
              <a:t>апреля 2026 г.</a:t>
            </a:r>
            <a:b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ExtraBold" panose="020B0906030804020204" pitchFamily="34" charset="0"/>
                <a:cs typeface="Times New Roman" panose="02020603050405020304" pitchFamily="18" charset="0"/>
              </a:rPr>
            </a:br>
            <a:b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ExtraBold" panose="020B0906030804020204" pitchFamily="34" charset="0"/>
                <a:cs typeface="Times New Roman" panose="02020603050405020304" pitchFamily="18" charset="0"/>
              </a:rPr>
            </a:br>
            <a:endParaRPr lang="LID4096" sz="4800" b="1" dirty="0">
              <a:solidFill>
                <a:srgbClr val="002060"/>
              </a:solidFill>
              <a:latin typeface="Times New Roman" panose="02020603050405020304" pitchFamily="18" charset="0"/>
              <a:ea typeface="Open Sans ExtraBold" panose="020B09060308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5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06C5134-1759-7A36-0E9F-6FC223C5BEDC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МАГИСТЕРСКОЙ ПРОГРАММЕ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8922CD-0EB2-06A9-5461-855094B58B99}"/>
              </a:ext>
            </a:extLst>
          </p:cNvPr>
          <p:cNvSpPr txBox="1"/>
          <p:nvPr/>
        </p:nvSpPr>
        <p:spPr>
          <a:xfrm>
            <a:off x="166835" y="4023564"/>
            <a:ext cx="5699825" cy="1660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Магистратура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«Международная безопасность»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синергия научной, образовательной и прикладной составляющих для достижения наивысших результатов в оценках обеспечения интересов безопасности России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5FFC7FE-C6A3-5818-885B-C2F2FDA0243A}"/>
              </a:ext>
            </a:extLst>
          </p:cNvPr>
          <p:cNvSpPr/>
          <p:nvPr/>
        </p:nvSpPr>
        <p:spPr>
          <a:xfrm>
            <a:off x="2954304" y="399176"/>
            <a:ext cx="6283391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69D0D9-8DE8-F366-4ACD-261C6542C08D}"/>
              </a:ext>
            </a:extLst>
          </p:cNvPr>
          <p:cNvSpPr txBox="1"/>
          <p:nvPr/>
        </p:nvSpPr>
        <p:spPr>
          <a:xfrm>
            <a:off x="7175545" y="1278087"/>
            <a:ext cx="4266053" cy="4854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рассчитана на всех тех, кто интересуется </a:t>
            </a: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проблематикой международной безопасности</a:t>
            </a:r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во всем ее многообразии и хочет связать будущую профессию с данной сферой. В частности, она может быть востребована для выпускников бакалавриата и(или) специалитета, прежде всего, по профилям </a:t>
            </a: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Международные отношения</a:t>
            </a:r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Зарубежное регионоведение</a:t>
            </a:r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Международное право</a:t>
            </a:r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История международных отношений</a:t>
            </a:r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Конфликтология</a:t>
            </a:r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и др.</a:t>
            </a:r>
            <a:endParaRPr lang="ru-RU" sz="16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Прямоугольник 6">
            <a:extLst>
              <a:ext uri="{FF2B5EF4-FFF2-40B4-BE49-F238E27FC236}">
                <a16:creationId xmlns:a16="http://schemas.microsoft.com/office/drawing/2014/main" id="{FCE6DF37-651E-485F-A0B1-044F994B63DE}"/>
              </a:ext>
            </a:extLst>
          </p:cNvPr>
          <p:cNvSpPr/>
          <p:nvPr/>
        </p:nvSpPr>
        <p:spPr>
          <a:xfrm>
            <a:off x="7115415" y="1382443"/>
            <a:ext cx="4414309" cy="476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8BDB30E8-8553-A859-1F1D-6687576B0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3D2DA4-7982-9298-DD23-4FF6E5D54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71BD7E48-8E67-5D9D-BE74-F86F28D58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76" y="1181422"/>
            <a:ext cx="4251654" cy="283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88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1EF98-8D2F-CC82-DA7C-7295CAC12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0B48665-310C-B29A-BA08-A97EFD46078F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 МАГИСТЕРСКОЙ ПРОГРАММЫ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6C083A2-79A9-ED2C-036C-8BD9F42CB2FD}"/>
              </a:ext>
            </a:extLst>
          </p:cNvPr>
          <p:cNvSpPr/>
          <p:nvPr/>
        </p:nvSpPr>
        <p:spPr>
          <a:xfrm>
            <a:off x="464696" y="399176"/>
            <a:ext cx="11182662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0FE8EE-7632-8B79-5A06-5DCEAAA4A504}"/>
              </a:ext>
            </a:extLst>
          </p:cNvPr>
          <p:cNvSpPr txBox="1"/>
          <p:nvPr/>
        </p:nvSpPr>
        <p:spPr>
          <a:xfrm>
            <a:off x="3882453" y="1278087"/>
            <a:ext cx="7559145" cy="5224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Владимир Андреевич Орлов</a:t>
            </a:r>
            <a:r>
              <a:rPr lang="ru-RU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– основатель (в 1994 г.) и директор ПИР-Центра. Основатель (в 1993 г.) и президент Международного клуба «</a:t>
            </a:r>
            <a:r>
              <a:rPr lang="ru-RU" sz="16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Триалог</a:t>
            </a:r>
            <a:r>
              <a:rPr lang="ru-RU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». Профессор МГИМО МИД России. Научный руководитель программы магистерской подготовки «Международная безопасность» (совместная программа МГИМО МИД России и ПИР-Центра) (с 2024 г.). Главный редактор ежегодника </a:t>
            </a:r>
            <a:r>
              <a:rPr lang="en-US" sz="1600" b="1" i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Security Index </a:t>
            </a:r>
            <a:r>
              <a:rPr lang="en-US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Yearbook (</a:t>
            </a:r>
            <a:r>
              <a:rPr lang="ru-RU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 2024 г.).</a:t>
            </a:r>
          </a:p>
          <a:p>
            <a:pPr algn="just">
              <a:lnSpc>
                <a:spcPct val="150000"/>
              </a:lnSpc>
            </a:pPr>
            <a:r>
              <a:rPr lang="ru-RU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В.А. Орлов является специалистом в области международной безопасности и внешней политики Российской Федерации. В сферу его научных интересов входит изучение современных вызовов и угроз международной безопасности, прежде всего - нераспространения ядерного оружия; ядерной программы Ирана; распространения оружия массового уничтожения на Ближнем Востоке; российско-американских отношений в области безопасности; перспектив диалога в области безопасности в рамках БРИКС.</a:t>
            </a:r>
          </a:p>
          <a:p>
            <a:pPr algn="just">
              <a:lnSpc>
                <a:spcPct val="150000"/>
              </a:lnSpc>
            </a:pPr>
            <a:endParaRPr lang="ru-RU" sz="16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Прямоугольник 6">
            <a:extLst>
              <a:ext uri="{FF2B5EF4-FFF2-40B4-BE49-F238E27FC236}">
                <a16:creationId xmlns:a16="http://schemas.microsoft.com/office/drawing/2014/main" id="{96A7B3E8-96BD-BF18-A302-81DBC0134C5F}"/>
              </a:ext>
            </a:extLst>
          </p:cNvPr>
          <p:cNvSpPr/>
          <p:nvPr/>
        </p:nvSpPr>
        <p:spPr>
          <a:xfrm>
            <a:off x="3882453" y="1382443"/>
            <a:ext cx="7647272" cy="476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659C1F1E-511F-0797-4754-B3C79DC46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2679B0-C666-21E2-11E5-0BA9F766F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90E02B8-2056-456E-FAC4-5A9146A9F6D9}"/>
              </a:ext>
            </a:extLst>
          </p:cNvPr>
          <p:cNvSpPr/>
          <p:nvPr/>
        </p:nvSpPr>
        <p:spPr>
          <a:xfrm>
            <a:off x="662275" y="1322909"/>
            <a:ext cx="2368445" cy="2150913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6F4B251-BB9C-851A-FEC2-BFED9B83E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35" y="4164627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80854E-C316-00A6-84E4-00EF8CB0BE4D}"/>
              </a:ext>
            </a:extLst>
          </p:cNvPr>
          <p:cNvSpPr txBox="1"/>
          <p:nvPr/>
        </p:nvSpPr>
        <p:spPr>
          <a:xfrm>
            <a:off x="1614635" y="4093770"/>
            <a:ext cx="2368445" cy="1660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подробную биографическую справку Владимира Орлова</a:t>
            </a:r>
          </a:p>
        </p:txBody>
      </p:sp>
    </p:spTree>
    <p:extLst>
      <p:ext uri="{BB962C8B-B14F-4D97-AF65-F5344CB8AC3E}">
        <p14:creationId xmlns:p14="http://schemas.microsoft.com/office/powerpoint/2010/main" val="292425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60BE7-4ECC-1D3E-16CC-48EF887E0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CA3657B-D1C1-13B4-AB52-B6668D8C6C0C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МАГИСТЕРСКОЙ ПРОГРАММЕ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FDA21CB-0CAF-4EE2-20BB-8FD41B692B19}"/>
              </a:ext>
            </a:extLst>
          </p:cNvPr>
          <p:cNvSpPr/>
          <p:nvPr/>
        </p:nvSpPr>
        <p:spPr>
          <a:xfrm>
            <a:off x="2954304" y="399176"/>
            <a:ext cx="6283391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6">
            <a:extLst>
              <a:ext uri="{FF2B5EF4-FFF2-40B4-BE49-F238E27FC236}">
                <a16:creationId xmlns:a16="http://schemas.microsoft.com/office/drawing/2014/main" id="{1CB49A96-95BD-C272-6487-F4DD87832615}"/>
              </a:ext>
            </a:extLst>
          </p:cNvPr>
          <p:cNvSpPr/>
          <p:nvPr/>
        </p:nvSpPr>
        <p:spPr>
          <a:xfrm>
            <a:off x="456440" y="2244088"/>
            <a:ext cx="3083662" cy="35053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6EABB936-2766-D984-988E-B2D22C9E3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B29826-F8B7-03C3-985E-3C5B53206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4" name="Прямоугольник 6">
            <a:extLst>
              <a:ext uri="{FF2B5EF4-FFF2-40B4-BE49-F238E27FC236}">
                <a16:creationId xmlns:a16="http://schemas.microsoft.com/office/drawing/2014/main" id="{F2F6C494-21B2-122F-130E-3E05F04486AB}"/>
              </a:ext>
            </a:extLst>
          </p:cNvPr>
          <p:cNvSpPr/>
          <p:nvPr/>
        </p:nvSpPr>
        <p:spPr>
          <a:xfrm>
            <a:off x="4688452" y="2244089"/>
            <a:ext cx="3083662" cy="35053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6">
            <a:extLst>
              <a:ext uri="{FF2B5EF4-FFF2-40B4-BE49-F238E27FC236}">
                <a16:creationId xmlns:a16="http://schemas.microsoft.com/office/drawing/2014/main" id="{D1E6C14B-1E96-E9DF-98B8-7FEFE8C69504}"/>
              </a:ext>
            </a:extLst>
          </p:cNvPr>
          <p:cNvSpPr/>
          <p:nvPr/>
        </p:nvSpPr>
        <p:spPr>
          <a:xfrm>
            <a:off x="8651900" y="2244089"/>
            <a:ext cx="3083662" cy="35053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AFBD35-94E2-19C8-EA63-46E05601A2F7}"/>
              </a:ext>
            </a:extLst>
          </p:cNvPr>
          <p:cNvSpPr txBox="1"/>
          <p:nvPr/>
        </p:nvSpPr>
        <p:spPr>
          <a:xfrm>
            <a:off x="2644316" y="1251229"/>
            <a:ext cx="9091246" cy="452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план программы включает 3 основных блока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19987-BDA8-90E9-0C99-FC01E9FDCE8A}"/>
              </a:ext>
            </a:extLst>
          </p:cNvPr>
          <p:cNvSpPr txBox="1"/>
          <p:nvPr/>
        </p:nvSpPr>
        <p:spPr>
          <a:xfrm>
            <a:off x="593927" y="2244088"/>
            <a:ext cx="2808687" cy="3225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ВОЙНА</a:t>
            </a:r>
          </a:p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Угрозы ядерного нераспространения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Биологическое и химическое оружие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Угрозы терроризма 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ИИ и международная безопасность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Войны в киберпространстве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71E653-1605-CD1F-BBF7-75CB4B57DFBA}"/>
              </a:ext>
            </a:extLst>
          </p:cNvPr>
          <p:cNvSpPr txBox="1"/>
          <p:nvPr/>
        </p:nvSpPr>
        <p:spPr>
          <a:xfrm>
            <a:off x="4752970" y="2244090"/>
            <a:ext cx="3019144" cy="3505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</a:t>
            </a:r>
          </a:p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Искусство переговоров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Мирный атом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над вооружениями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в космическом пространстве 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конфликтов и миротворчество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DE3027-F462-60CA-F0E0-7C4E862E0E0E}"/>
              </a:ext>
            </a:extLst>
          </p:cNvPr>
          <p:cNvSpPr txBox="1"/>
          <p:nvPr/>
        </p:nvSpPr>
        <p:spPr>
          <a:xfrm>
            <a:off x="8651900" y="2269397"/>
            <a:ext cx="3287708" cy="242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ИНТЕРЕСЫ</a:t>
            </a:r>
          </a:p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интересов России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интересов России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России по вопросам безопасности</a:t>
            </a:r>
          </a:p>
          <a:p>
            <a:pPr marL="285750" marR="422275" lvl="0" indent="-285750" algn="just">
              <a:lnSpc>
                <a:spcPct val="130000"/>
              </a:lnSpc>
              <a:spcBef>
                <a:spcPts val="20"/>
              </a:spcBef>
              <a:buFont typeface="Arial" panose="020B0604020202020204" pitchFamily="34" charset="0"/>
              <a:buChar char="•"/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впереди</a:t>
            </a:r>
          </a:p>
        </p:txBody>
      </p:sp>
    </p:spTree>
    <p:extLst>
      <p:ext uri="{BB962C8B-B14F-4D97-AF65-F5344CB8AC3E}">
        <p14:creationId xmlns:p14="http://schemas.microsoft.com/office/powerpoint/2010/main" val="19612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9DB1-8209-AD54-E8DF-2F4788E6B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6A47761-594D-FB5D-E7AD-6CB09115FA43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ПРОГРАММЫ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F7296DB-3E55-19C3-E93B-8821BD1C01A3}"/>
              </a:ext>
            </a:extLst>
          </p:cNvPr>
          <p:cNvSpPr/>
          <p:nvPr/>
        </p:nvSpPr>
        <p:spPr>
          <a:xfrm>
            <a:off x="2954304" y="399176"/>
            <a:ext cx="6283391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6">
            <a:extLst>
              <a:ext uri="{FF2B5EF4-FFF2-40B4-BE49-F238E27FC236}">
                <a16:creationId xmlns:a16="http://schemas.microsoft.com/office/drawing/2014/main" id="{6F0992F0-0B69-9671-3E81-75CF8E184E73}"/>
              </a:ext>
            </a:extLst>
          </p:cNvPr>
          <p:cNvSpPr/>
          <p:nvPr/>
        </p:nvSpPr>
        <p:spPr>
          <a:xfrm>
            <a:off x="456440" y="1324304"/>
            <a:ext cx="3343050" cy="21046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76BEA74C-306A-B638-8A7E-0DB66F1FF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430A84-4FB8-A018-446D-7120D376E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DD5724-0C8B-A79B-7D8A-A3F8410B602B}"/>
              </a:ext>
            </a:extLst>
          </p:cNvPr>
          <p:cNvSpPr txBox="1"/>
          <p:nvPr/>
        </p:nvSpPr>
        <p:spPr>
          <a:xfrm>
            <a:off x="456440" y="1447378"/>
            <a:ext cx="3343049" cy="2024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РЯД РЕДКИХ ДИСЦИПЛИН,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примеру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Разведка данных на открытых источниках (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OSINT)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применительно к предотвращению распространения ОМУ, и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стратегическая разведка </a:t>
            </a:r>
          </a:p>
        </p:txBody>
      </p:sp>
      <p:sp>
        <p:nvSpPr>
          <p:cNvPr id="2" name="Прямоугольник 6">
            <a:extLst>
              <a:ext uri="{FF2B5EF4-FFF2-40B4-BE49-F238E27FC236}">
                <a16:creationId xmlns:a16="http://schemas.microsoft.com/office/drawing/2014/main" id="{05F371B6-2897-80F8-2CFE-070FEC371342}"/>
              </a:ext>
            </a:extLst>
          </p:cNvPr>
          <p:cNvSpPr/>
          <p:nvPr/>
        </p:nvSpPr>
        <p:spPr>
          <a:xfrm>
            <a:off x="4424474" y="1324304"/>
            <a:ext cx="3343050" cy="21046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6">
            <a:extLst>
              <a:ext uri="{FF2B5EF4-FFF2-40B4-BE49-F238E27FC236}">
                <a16:creationId xmlns:a16="http://schemas.microsoft.com/office/drawing/2014/main" id="{742F6547-F830-5618-4D1A-1ED7C9398874}"/>
              </a:ext>
            </a:extLst>
          </p:cNvPr>
          <p:cNvSpPr/>
          <p:nvPr/>
        </p:nvSpPr>
        <p:spPr>
          <a:xfrm>
            <a:off x="456439" y="3695376"/>
            <a:ext cx="3343050" cy="21046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6">
            <a:extLst>
              <a:ext uri="{FF2B5EF4-FFF2-40B4-BE49-F238E27FC236}">
                <a16:creationId xmlns:a16="http://schemas.microsoft.com/office/drawing/2014/main" id="{E8768FCE-6050-21D1-A915-4C81A613B046}"/>
              </a:ext>
            </a:extLst>
          </p:cNvPr>
          <p:cNvSpPr/>
          <p:nvPr/>
        </p:nvSpPr>
        <p:spPr>
          <a:xfrm>
            <a:off x="4424474" y="3724736"/>
            <a:ext cx="3343050" cy="21046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C02810-5B5D-ED03-2D5A-65D290B4501A}"/>
              </a:ext>
            </a:extLst>
          </p:cNvPr>
          <p:cNvSpPr txBox="1"/>
          <p:nvPr/>
        </p:nvSpPr>
        <p:spPr>
          <a:xfrm>
            <a:off x="4424475" y="1388427"/>
            <a:ext cx="3343049" cy="1184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УСТРЕМЛЕННОСТЬ В БУДУЩЕЕ.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войн прошлого и будущего с учетом развития прорывных технологий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87EA8E-D10A-631A-FA2B-E04187C0F3E6}"/>
              </a:ext>
            </a:extLst>
          </p:cNvPr>
          <p:cNvSpPr txBox="1"/>
          <p:nvPr/>
        </p:nvSpPr>
        <p:spPr>
          <a:xfrm>
            <a:off x="497720" y="3788859"/>
            <a:ext cx="3343049" cy="1744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ПРАКТИКО–ОРИЕНТИРОВАННОСТЬ,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стажировки, экспертные и экспертно-учебные семинары (Научные среды), дебаты и практикумы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D70DA8-F1CD-6A35-2B17-0EDCB75F8F3E}"/>
              </a:ext>
            </a:extLst>
          </p:cNvPr>
          <p:cNvSpPr txBox="1"/>
          <p:nvPr/>
        </p:nvSpPr>
        <p:spPr>
          <a:xfrm>
            <a:off x="4465754" y="3724736"/>
            <a:ext cx="3343049" cy="146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АНАЛИТИЧЕСКАЯ РАБОТА,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измерение температуры и индекса международной безопасности по математическим моделям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0F49795-B820-ACC3-91FC-66975BD5C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832" y="1324302"/>
            <a:ext cx="3753728" cy="2104697"/>
          </a:xfrm>
          <a:prstGeom prst="rect">
            <a:avLst/>
          </a:prstGeom>
        </p:spPr>
      </p:pic>
      <p:pic>
        <p:nvPicPr>
          <p:cNvPr id="12292" name="Picture 4" descr="Международные Тимербаевские дебаты - ПИР-Центр">
            <a:extLst>
              <a:ext uri="{FF2B5EF4-FFF2-40B4-BE49-F238E27FC236}">
                <a16:creationId xmlns:a16="http://schemas.microsoft.com/office/drawing/2014/main" id="{15E04B58-7828-9252-8664-DC58FB017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831" y="3695376"/>
            <a:ext cx="3712449" cy="213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7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F25B7-5FA3-5CC8-D175-DD2F2C5CE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олее 1 792 500 работ на тему «вооружение»: стоковые фото, картинки и  изображения royalty-free - iStock">
            <a:extLst>
              <a:ext uri="{FF2B5EF4-FFF2-40B4-BE49-F238E27FC236}">
                <a16:creationId xmlns:a16="http://schemas.microsoft.com/office/drawing/2014/main" id="{80129664-F2B1-299E-8BDF-5A98BA15A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40" y="1329559"/>
            <a:ext cx="2933145" cy="1628811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  <a:outerShdw blurRad="93727" dist="50800" dir="5400000" sx="1000" sy="1000" algn="ctr" rotWithShape="0">
              <a:srgbClr val="000000"/>
            </a:outerShdw>
            <a:softEdge rad="407151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77F82B2-9C38-4F44-423B-393BDC40C212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ПРОФИЛЬНЫЕ ДИСЦИПЛИНЫ МАГИСТРАТУРЫ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2A58B50-FCF7-6A62-6BDD-1FB07A886F54}"/>
              </a:ext>
            </a:extLst>
          </p:cNvPr>
          <p:cNvSpPr/>
          <p:nvPr/>
        </p:nvSpPr>
        <p:spPr>
          <a:xfrm>
            <a:off x="166835" y="378236"/>
            <a:ext cx="11656405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6">
            <a:extLst>
              <a:ext uri="{FF2B5EF4-FFF2-40B4-BE49-F238E27FC236}">
                <a16:creationId xmlns:a16="http://schemas.microsoft.com/office/drawing/2014/main" id="{4E34B96E-2E34-F601-76CB-3B30B4F19D26}"/>
              </a:ext>
            </a:extLst>
          </p:cNvPr>
          <p:cNvSpPr/>
          <p:nvPr/>
        </p:nvSpPr>
        <p:spPr>
          <a:xfrm>
            <a:off x="456440" y="1324304"/>
            <a:ext cx="2933146" cy="16396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B0A42F37-E0F3-C689-BA5F-FAB7A5ADA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D337E4-1D8D-F014-5728-25ECE8F8E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589CF41-46D1-87DC-D100-488864271497}"/>
              </a:ext>
            </a:extLst>
          </p:cNvPr>
          <p:cNvSpPr txBox="1"/>
          <p:nvPr/>
        </p:nvSpPr>
        <p:spPr>
          <a:xfrm>
            <a:off x="616592" y="1396483"/>
            <a:ext cx="2685278" cy="1390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1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ПРОБЛЕМАТИКА ЯДЕРНОГО НЕРАСПРОСТРАНЕНИЯ, КОНТРОЛЯ НАД ВООРУЖЕНИЯМИ И СТРАТЕГИЧЕСКОЙ СТАБИЛЬНОСТИ</a:t>
            </a:r>
          </a:p>
        </p:txBody>
      </p:sp>
      <p:sp>
        <p:nvSpPr>
          <p:cNvPr id="4" name="Прямоугольник 6">
            <a:extLst>
              <a:ext uri="{FF2B5EF4-FFF2-40B4-BE49-F238E27FC236}">
                <a16:creationId xmlns:a16="http://schemas.microsoft.com/office/drawing/2014/main" id="{E79FAD15-684E-0C1D-FF59-1CEB2FE09C42}"/>
              </a:ext>
            </a:extLst>
          </p:cNvPr>
          <p:cNvSpPr/>
          <p:nvPr/>
        </p:nvSpPr>
        <p:spPr>
          <a:xfrm>
            <a:off x="4395191" y="1329559"/>
            <a:ext cx="2933146" cy="16396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6">
            <a:extLst>
              <a:ext uri="{FF2B5EF4-FFF2-40B4-BE49-F238E27FC236}">
                <a16:creationId xmlns:a16="http://schemas.microsoft.com/office/drawing/2014/main" id="{C0AB8309-B132-E47E-2F41-E7A90ED9F9A6}"/>
              </a:ext>
            </a:extLst>
          </p:cNvPr>
          <p:cNvSpPr/>
          <p:nvPr/>
        </p:nvSpPr>
        <p:spPr>
          <a:xfrm>
            <a:off x="8333943" y="1319049"/>
            <a:ext cx="2933146" cy="16396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B8F80D34-1024-14F9-A0DF-6F77DDF286CF}"/>
              </a:ext>
            </a:extLst>
          </p:cNvPr>
          <p:cNvSpPr/>
          <p:nvPr/>
        </p:nvSpPr>
        <p:spPr>
          <a:xfrm>
            <a:off x="127194" y="3661622"/>
            <a:ext cx="2933146" cy="16396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6">
            <a:extLst>
              <a:ext uri="{FF2B5EF4-FFF2-40B4-BE49-F238E27FC236}">
                <a16:creationId xmlns:a16="http://schemas.microsoft.com/office/drawing/2014/main" id="{7DFA3066-E76D-1277-964D-B0D1A5B8E77C}"/>
              </a:ext>
            </a:extLst>
          </p:cNvPr>
          <p:cNvSpPr/>
          <p:nvPr/>
        </p:nvSpPr>
        <p:spPr>
          <a:xfrm>
            <a:off x="3154660" y="3661622"/>
            <a:ext cx="2933146" cy="16396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6">
            <a:extLst>
              <a:ext uri="{FF2B5EF4-FFF2-40B4-BE49-F238E27FC236}">
                <a16:creationId xmlns:a16="http://schemas.microsoft.com/office/drawing/2014/main" id="{07935133-C3BC-CEB7-C394-24A01913B8A0}"/>
              </a:ext>
            </a:extLst>
          </p:cNvPr>
          <p:cNvSpPr/>
          <p:nvPr/>
        </p:nvSpPr>
        <p:spPr>
          <a:xfrm>
            <a:off x="6190633" y="3661622"/>
            <a:ext cx="2933146" cy="16396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8" name="AutoShape 4" descr="Химическое оружие: варварство, уходящее в прошлое — РБК">
            <a:extLst>
              <a:ext uri="{FF2B5EF4-FFF2-40B4-BE49-F238E27FC236}">
                <a16:creationId xmlns:a16="http://schemas.microsoft.com/office/drawing/2014/main" id="{2D69A8D0-2A3E-0D04-9636-98A354BA4C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Химическое оружие. Главное - Первый отдел">
            <a:extLst>
              <a:ext uri="{FF2B5EF4-FFF2-40B4-BE49-F238E27FC236}">
                <a16:creationId xmlns:a16="http://schemas.microsoft.com/office/drawing/2014/main" id="{B6DB10E2-5411-EF2C-38AE-46A5301B5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272" y="1365828"/>
            <a:ext cx="2810256" cy="1592542"/>
          </a:xfrm>
          <a:prstGeom prst="rect">
            <a:avLst/>
          </a:prstGeom>
          <a:noFill/>
          <a:effectLst>
            <a:softEdge rad="406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Атомный мир">
            <a:extLst>
              <a:ext uri="{FF2B5EF4-FFF2-40B4-BE49-F238E27FC236}">
                <a16:creationId xmlns:a16="http://schemas.microsoft.com/office/drawing/2014/main" id="{3102A582-C10C-25F9-2286-3DAD61652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658" y="1273769"/>
            <a:ext cx="2757714" cy="1835133"/>
          </a:xfrm>
          <a:prstGeom prst="rect">
            <a:avLst/>
          </a:prstGeom>
          <a:noFill/>
          <a:effectLst>
            <a:softEdge rad="406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Мир и безопасность | Организация Объединенных Наций">
            <a:extLst>
              <a:ext uri="{FF2B5EF4-FFF2-40B4-BE49-F238E27FC236}">
                <a16:creationId xmlns:a16="http://schemas.microsoft.com/office/drawing/2014/main" id="{AD56205E-A22F-115B-0B35-B711EC1ED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92" y="3784377"/>
            <a:ext cx="2551151" cy="1428645"/>
          </a:xfrm>
          <a:prstGeom prst="rect">
            <a:avLst/>
          </a:prstGeom>
          <a:noFill/>
          <a:effectLst>
            <a:softEdge rad="406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Информационная безопасность">
            <a:extLst>
              <a:ext uri="{FF2B5EF4-FFF2-40B4-BE49-F238E27FC236}">
                <a16:creationId xmlns:a16="http://schemas.microsoft.com/office/drawing/2014/main" id="{C40ECDCD-87DB-CAE4-1F11-9670E955E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222" y="3609853"/>
            <a:ext cx="2933147" cy="1652934"/>
          </a:xfrm>
          <a:prstGeom prst="rect">
            <a:avLst/>
          </a:prstGeom>
          <a:noFill/>
          <a:effectLst>
            <a:softEdge rad="406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омпьютерная информационная безопасность">
            <a:hlinkClick r:id="rId9"/>
            <a:extLst>
              <a:ext uri="{FF2B5EF4-FFF2-40B4-BE49-F238E27FC236}">
                <a16:creationId xmlns:a16="http://schemas.microsoft.com/office/drawing/2014/main" id="{82A0448A-4761-BB4B-652B-9632EE337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806" y="3592643"/>
            <a:ext cx="2777914" cy="1848576"/>
          </a:xfrm>
          <a:prstGeom prst="rect">
            <a:avLst/>
          </a:prstGeom>
          <a:noFill/>
          <a:effectLst>
            <a:softEdge rad="406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CB4C63A-E40D-209D-851C-219029AEA83E}"/>
              </a:ext>
            </a:extLst>
          </p:cNvPr>
          <p:cNvSpPr txBox="1"/>
          <p:nvPr/>
        </p:nvSpPr>
        <p:spPr>
          <a:xfrm>
            <a:off x="4562983" y="1866779"/>
            <a:ext cx="2685278" cy="730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1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 ХИМИЧЕСКОГО И БИОЛОГИЧЕСКОГО ОРУЖИЯ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6DB4A3-F842-D3D4-392C-B6B3BCEAD76D}"/>
              </a:ext>
            </a:extLst>
          </p:cNvPr>
          <p:cNvSpPr txBox="1"/>
          <p:nvPr/>
        </p:nvSpPr>
        <p:spPr>
          <a:xfrm>
            <a:off x="8669526" y="1726573"/>
            <a:ext cx="2685278" cy="730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1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ТЕКУЩЕЕ СОСТОЯНИЕ И ПЕРСПЕКТИВЫ РАЗВИТИЯ АТОМНОЙ ЭНЕРГЕТИКИ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AD0C92-1BE5-1AD9-2DCF-4FE4C644707A}"/>
              </a:ext>
            </a:extLst>
          </p:cNvPr>
          <p:cNvSpPr txBox="1"/>
          <p:nvPr/>
        </p:nvSpPr>
        <p:spPr>
          <a:xfrm>
            <a:off x="382944" y="3741116"/>
            <a:ext cx="2685278" cy="1514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9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ПРОБЛЕМЫ МЕЖДУНАРОДНОЙ БЕЗОПАСНОСТИ –– ПОСТОЯНО ДЕЙСТВУЮЩИЙ МЕТОДИЧЕСКИЙ СЕМИНАР С УЧЕБНЫМ И ЭКСПЕРТНЫМ КОМПОНЕНТАМИ С ВЫСОКОЙ ПРАКТИКО-ОРИЕНТИРОВАННОСТЬЮ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E52C26-4F17-F64B-CA1C-A143DBA34379}"/>
              </a:ext>
            </a:extLst>
          </p:cNvPr>
          <p:cNvSpPr txBox="1"/>
          <p:nvPr/>
        </p:nvSpPr>
        <p:spPr>
          <a:xfrm>
            <a:off x="3549738" y="3913378"/>
            <a:ext cx="2685278" cy="1170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1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ПРОДОВОЛЬСТВЕННОЙ, ЭКОНОМИЧЕСКОЙ</a:t>
            </a:r>
            <a:r>
              <a:rPr lang="en-US" sz="11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ИНФОРМАЦИОННОЙ БЕЗОПАСНОСТИ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5A7AB9-82D0-4280-2EE4-CDB5D88B3B0A}"/>
              </a:ext>
            </a:extLst>
          </p:cNvPr>
          <p:cNvSpPr txBox="1"/>
          <p:nvPr/>
        </p:nvSpPr>
        <p:spPr>
          <a:xfrm>
            <a:off x="6362255" y="4071059"/>
            <a:ext cx="2685278" cy="730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1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РАЗВЕДКИ ПО ОТКРЫТЫМ ИСТОЧНИКАМ (</a:t>
            </a:r>
            <a:r>
              <a:rPr lang="en-US" sz="11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OSINT)</a:t>
            </a:r>
            <a:endParaRPr lang="ru-RU" sz="11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6">
            <a:extLst>
              <a:ext uri="{FF2B5EF4-FFF2-40B4-BE49-F238E27FC236}">
                <a16:creationId xmlns:a16="http://schemas.microsoft.com/office/drawing/2014/main" id="{32C2CB96-439F-831E-6296-DF5288684CE7}"/>
              </a:ext>
            </a:extLst>
          </p:cNvPr>
          <p:cNvSpPr/>
          <p:nvPr/>
        </p:nvSpPr>
        <p:spPr>
          <a:xfrm>
            <a:off x="9226606" y="3661621"/>
            <a:ext cx="2933146" cy="16396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40" name="Picture 16" descr="Более 27 026 500 работ на тему «технологии»: стоковые фото ...">
            <a:extLst>
              <a:ext uri="{FF2B5EF4-FFF2-40B4-BE49-F238E27FC236}">
                <a16:creationId xmlns:a16="http://schemas.microsoft.com/office/drawing/2014/main" id="{B790660B-A147-5F82-8005-2A75927C5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865" y="3617955"/>
            <a:ext cx="3210627" cy="1797951"/>
          </a:xfrm>
          <a:prstGeom prst="rect">
            <a:avLst/>
          </a:prstGeom>
          <a:noFill/>
          <a:effectLst>
            <a:softEdge rad="406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7F9DE42-05B4-D11D-19AE-3C9C33BAF49F}"/>
              </a:ext>
            </a:extLst>
          </p:cNvPr>
          <p:cNvSpPr txBox="1"/>
          <p:nvPr/>
        </p:nvSpPr>
        <p:spPr>
          <a:xfrm>
            <a:off x="9447495" y="4243272"/>
            <a:ext cx="2685278" cy="510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1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ПЕРЕДОВЫЕ ТЕХНОЛОГИИ: ВОЕННОЕ ИЗМЕРЕНИЕ</a:t>
            </a:r>
          </a:p>
        </p:txBody>
      </p:sp>
    </p:spTree>
    <p:extLst>
      <p:ext uri="{BB962C8B-B14F-4D97-AF65-F5344CB8AC3E}">
        <p14:creationId xmlns:p14="http://schemas.microsoft.com/office/powerpoint/2010/main" val="226273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20277-B3B4-E7AC-8717-5EAF5F9F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F4876E3-DC3D-80F5-5AF0-18C7720B3C67}"/>
              </a:ext>
            </a:extLst>
          </p:cNvPr>
          <p:cNvSpPr txBox="1"/>
          <p:nvPr/>
        </p:nvSpPr>
        <p:spPr>
          <a:xfrm>
            <a:off x="1890156" y="327234"/>
            <a:ext cx="8494243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ТРУДОУСТРОЙСТВА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AADB998-3DC1-0466-1D65-78EDC1361CAC}"/>
              </a:ext>
            </a:extLst>
          </p:cNvPr>
          <p:cNvSpPr/>
          <p:nvPr/>
        </p:nvSpPr>
        <p:spPr>
          <a:xfrm>
            <a:off x="1050588" y="399176"/>
            <a:ext cx="9358008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6">
            <a:extLst>
              <a:ext uri="{FF2B5EF4-FFF2-40B4-BE49-F238E27FC236}">
                <a16:creationId xmlns:a16="http://schemas.microsoft.com/office/drawing/2014/main" id="{FB04A687-590B-CDC8-79F0-9F5063C6072F}"/>
              </a:ext>
            </a:extLst>
          </p:cNvPr>
          <p:cNvSpPr/>
          <p:nvPr/>
        </p:nvSpPr>
        <p:spPr>
          <a:xfrm>
            <a:off x="456440" y="1324304"/>
            <a:ext cx="3343050" cy="21046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FB45AE82-1E72-6C1D-4C04-1D82F21E3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2DE3AC-0E9A-24CD-D37B-C8091CBF6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0FC0FA-5384-D123-E98B-5B17A523ACCF}"/>
              </a:ext>
            </a:extLst>
          </p:cNvPr>
          <p:cNvSpPr txBox="1"/>
          <p:nvPr/>
        </p:nvSpPr>
        <p:spPr>
          <a:xfrm>
            <a:off x="456440" y="1447378"/>
            <a:ext cx="3343049" cy="1744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422275" lvl="0" indent="-342900" algn="just">
              <a:lnSpc>
                <a:spcPct val="130000"/>
              </a:lnSpc>
              <a:spcBef>
                <a:spcPts val="20"/>
              </a:spcBef>
              <a:buAutoNum type="arabicPeriod"/>
              <a:tabLst>
                <a:tab pos="813435" algn="l"/>
              </a:tabLst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СЛУЖБА </a:t>
            </a:r>
          </a:p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МИД России и другие органы государственной власти по вопросам международной безопасности</a:t>
            </a:r>
          </a:p>
        </p:txBody>
      </p:sp>
      <p:sp>
        <p:nvSpPr>
          <p:cNvPr id="2" name="Прямоугольник 6">
            <a:extLst>
              <a:ext uri="{FF2B5EF4-FFF2-40B4-BE49-F238E27FC236}">
                <a16:creationId xmlns:a16="http://schemas.microsoft.com/office/drawing/2014/main" id="{D99D1044-DE08-2874-C485-78DD8898FBFC}"/>
              </a:ext>
            </a:extLst>
          </p:cNvPr>
          <p:cNvSpPr/>
          <p:nvPr/>
        </p:nvSpPr>
        <p:spPr>
          <a:xfrm>
            <a:off x="4424474" y="1324304"/>
            <a:ext cx="3343050" cy="21046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6">
            <a:extLst>
              <a:ext uri="{FF2B5EF4-FFF2-40B4-BE49-F238E27FC236}">
                <a16:creationId xmlns:a16="http://schemas.microsoft.com/office/drawing/2014/main" id="{AE40E060-AF84-2E9E-955F-F5D774EDCE9B}"/>
              </a:ext>
            </a:extLst>
          </p:cNvPr>
          <p:cNvSpPr/>
          <p:nvPr/>
        </p:nvSpPr>
        <p:spPr>
          <a:xfrm>
            <a:off x="456439" y="3695376"/>
            <a:ext cx="3343050" cy="21046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6">
            <a:extLst>
              <a:ext uri="{FF2B5EF4-FFF2-40B4-BE49-F238E27FC236}">
                <a16:creationId xmlns:a16="http://schemas.microsoft.com/office/drawing/2014/main" id="{403C4545-4916-4204-143E-F926E309FBD3}"/>
              </a:ext>
            </a:extLst>
          </p:cNvPr>
          <p:cNvSpPr/>
          <p:nvPr/>
        </p:nvSpPr>
        <p:spPr>
          <a:xfrm>
            <a:off x="4424474" y="3724736"/>
            <a:ext cx="3343050" cy="21046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341079-2C4D-3C89-6BC3-9E9824607AE9}"/>
              </a:ext>
            </a:extLst>
          </p:cNvPr>
          <p:cNvSpPr txBox="1"/>
          <p:nvPr/>
        </p:nvSpPr>
        <p:spPr>
          <a:xfrm>
            <a:off x="4424475" y="1388427"/>
            <a:ext cx="3343049" cy="1744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3.МЕЖДУНАРОДНЫЕ ОРГАНИЗАЦИИ </a:t>
            </a:r>
          </a:p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ООН и международные организации, связанные с международной безопасностью (МАГАТЭ и др.)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CFF3A0-6AE8-498D-4D24-3AD77A96CB1B}"/>
              </a:ext>
            </a:extLst>
          </p:cNvPr>
          <p:cNvSpPr txBox="1"/>
          <p:nvPr/>
        </p:nvSpPr>
        <p:spPr>
          <a:xfrm>
            <a:off x="497720" y="3788859"/>
            <a:ext cx="3343049" cy="146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ГОСУДАРСТВЕННЫЕ КОРПОРАЦИИ </a:t>
            </a:r>
          </a:p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(Научные «Росатом», «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«Роскосмос» и др.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34B9F3-0C62-EB6C-92EB-E0985A7BC1E9}"/>
              </a:ext>
            </a:extLst>
          </p:cNvPr>
          <p:cNvSpPr txBox="1"/>
          <p:nvPr/>
        </p:nvSpPr>
        <p:spPr>
          <a:xfrm>
            <a:off x="4465754" y="3724736"/>
            <a:ext cx="3343049" cy="2024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4.АКАДЕМИЧЕСКОЕ СООБЩЕСТВО </a:t>
            </a:r>
          </a:p>
          <a:p>
            <a:pPr marR="422275" lvl="0" algn="just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Фабрики мысли, НИИ, неправительственные организации по вопросам международной безопасности во всех ее аспектах </a:t>
            </a:r>
          </a:p>
        </p:txBody>
      </p:sp>
      <p:pic>
        <p:nvPicPr>
          <p:cNvPr id="15364" name="Picture 4" descr="Магистерская программа «Международная безопасность» - ПИР-Центр">
            <a:extLst>
              <a:ext uri="{FF2B5EF4-FFF2-40B4-BE49-F238E27FC236}">
                <a16:creationId xmlns:a16="http://schemas.microsoft.com/office/drawing/2014/main" id="{EF7B75CB-477A-0BE6-A28F-911C43C6A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741" y="2319796"/>
            <a:ext cx="3867916" cy="264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50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6FFD3-0B5A-1EC8-1A98-B26882C5F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F1D710E-ECEB-D238-8119-CB674E590864}"/>
              </a:ext>
            </a:extLst>
          </p:cNvPr>
          <p:cNvSpPr txBox="1"/>
          <p:nvPr/>
        </p:nvSpPr>
        <p:spPr>
          <a:xfrm>
            <a:off x="230726" y="0"/>
            <a:ext cx="12192000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ОТЗЫВЫ О МАГИСТРАТУРЕ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554B924-2D92-80B0-FB82-A9C872C587D9}"/>
              </a:ext>
            </a:extLst>
          </p:cNvPr>
          <p:cNvSpPr/>
          <p:nvPr/>
        </p:nvSpPr>
        <p:spPr>
          <a:xfrm>
            <a:off x="3185883" y="121565"/>
            <a:ext cx="5820234" cy="6245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BBFF51-16FC-CC68-58B8-6FF01829C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741" y="3314843"/>
            <a:ext cx="849518" cy="8495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DF050F4-146F-00F8-5E66-7C4F3C15905E}"/>
              </a:ext>
            </a:extLst>
          </p:cNvPr>
          <p:cNvSpPr txBox="1"/>
          <p:nvPr/>
        </p:nvSpPr>
        <p:spPr>
          <a:xfrm>
            <a:off x="4077325" y="1424213"/>
            <a:ext cx="2119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С.В. Лавров</a:t>
            </a:r>
          </a:p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Глава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МИД России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C1A0AF-F100-B71B-2163-CB616FF85456}"/>
              </a:ext>
            </a:extLst>
          </p:cNvPr>
          <p:cNvSpPr txBox="1"/>
          <p:nvPr/>
        </p:nvSpPr>
        <p:spPr>
          <a:xfrm>
            <a:off x="6126093" y="809002"/>
            <a:ext cx="5925312" cy="2161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3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«ПИР-Центр снискал репутацию ведущей отечественной неправительственной организации в сфере международной безопасности. Не менее важным направлением деятельности Центра являются просветительские и образовательные проекты — Международная школа и новая магистерская программа по международной безопасности, осуществляемая совместно с МГИМО МИД России. Уверен, что их выпускники внесут достойный вклад в укрепление российского экспертного потенциала»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20C212-457E-5BF5-A53B-B6A4757811BB}"/>
              </a:ext>
            </a:extLst>
          </p:cNvPr>
          <p:cNvSpPr txBox="1"/>
          <p:nvPr/>
        </p:nvSpPr>
        <p:spPr>
          <a:xfrm>
            <a:off x="6243746" y="2896981"/>
            <a:ext cx="6028557" cy="2460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«Востребованность в высококвалифицированных специалистах по ядерному нераспространению и контролю над вооружениями возрастает, особенно когда дипломатия сталкивается с новыми вызовами, в том числе со стороны искусственного интеллекта, который может свести на нет адекватное восприятие оппонента и понимание его внешнеполитического поведения. Могу лишь только поприветствовать образовательную инициативу ПИР-Центра в виде совместной с МГИМО МИД России магистерской программой по международной безопасности»</a:t>
            </a:r>
            <a:endParaRPr lang="ru-RU" sz="13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75BA341-29EA-55E1-FE71-CCEACB731F94}"/>
              </a:ext>
            </a:extLst>
          </p:cNvPr>
          <p:cNvCxnSpPr>
            <a:cxnSpLocks/>
          </p:cNvCxnSpPr>
          <p:nvPr/>
        </p:nvCxnSpPr>
        <p:spPr>
          <a:xfrm flipV="1">
            <a:off x="4077325" y="2957540"/>
            <a:ext cx="7974080" cy="1333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6796616-3AE6-7259-BDA0-1819279F594E}"/>
              </a:ext>
            </a:extLst>
          </p:cNvPr>
          <p:cNvSpPr txBox="1"/>
          <p:nvPr/>
        </p:nvSpPr>
        <p:spPr>
          <a:xfrm>
            <a:off x="4139775" y="3543939"/>
            <a:ext cx="2119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Рябков</a:t>
            </a:r>
          </a:p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Замглавы МИД России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7F1B8487-9301-1D39-EB19-2F48BDB44A02}"/>
              </a:ext>
            </a:extLst>
          </p:cNvPr>
          <p:cNvCxnSpPr>
            <a:cxnSpLocks/>
          </p:cNvCxnSpPr>
          <p:nvPr/>
        </p:nvCxnSpPr>
        <p:spPr>
          <a:xfrm>
            <a:off x="4077325" y="5366168"/>
            <a:ext cx="788394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C156E0A-2B71-A873-2068-2CF9B7606B6F}"/>
              </a:ext>
            </a:extLst>
          </p:cNvPr>
          <p:cNvSpPr txBox="1"/>
          <p:nvPr/>
        </p:nvSpPr>
        <p:spPr>
          <a:xfrm>
            <a:off x="6126540" y="5297380"/>
            <a:ext cx="5724722" cy="1560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Новая магистратура ПИР-Центра и МГИМО — это уникальная возможность получить образование, охватывающее все ключевые и актуальные аспекты сферы международной безопасности — от военного и мирного атома до гибридных войн и текущих вооруженных конфликтов»</a:t>
            </a:r>
            <a:endParaRPr lang="ru-RU" sz="13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Рисунок 8">
            <a:extLst>
              <a:ext uri="{FF2B5EF4-FFF2-40B4-BE49-F238E27FC236}">
                <a16:creationId xmlns:a16="http://schemas.microsoft.com/office/drawing/2014/main" id="{ADD4FBFF-05EB-24AF-CC50-F15554407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34" y="6245510"/>
            <a:ext cx="1255989" cy="5373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94E6EC-9DC7-73B1-9084-87CF21EAD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A53751-F968-F0DD-6BC3-AD19217FA32F}"/>
              </a:ext>
            </a:extLst>
          </p:cNvPr>
          <p:cNvSpPr txBox="1"/>
          <p:nvPr/>
        </p:nvSpPr>
        <p:spPr>
          <a:xfrm>
            <a:off x="4012893" y="5491898"/>
            <a:ext cx="2113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Е.В. Черненко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Специальный корреспондент ИД «Коммерсантъ», член Совета ПИР-Центра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063D2DD-829B-73B2-00AE-09AEA75630E2}"/>
              </a:ext>
            </a:extLst>
          </p:cNvPr>
          <p:cNvSpPr/>
          <p:nvPr/>
        </p:nvSpPr>
        <p:spPr>
          <a:xfrm>
            <a:off x="3360980" y="1274674"/>
            <a:ext cx="849518" cy="870797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E93276-B187-6049-50DC-1E83443BBBEB}"/>
              </a:ext>
            </a:extLst>
          </p:cNvPr>
          <p:cNvSpPr/>
          <p:nvPr/>
        </p:nvSpPr>
        <p:spPr>
          <a:xfrm>
            <a:off x="3227807" y="5500323"/>
            <a:ext cx="849518" cy="870797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29F4040-17E1-8B0B-4A82-26101C0BB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90" y="1710072"/>
            <a:ext cx="2082800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51EC340-1440-BCFE-DB1E-2A334A2D2D05}"/>
              </a:ext>
            </a:extLst>
          </p:cNvPr>
          <p:cNvSpPr txBox="1"/>
          <p:nvPr/>
        </p:nvSpPr>
        <p:spPr>
          <a:xfrm>
            <a:off x="90062" y="3822413"/>
            <a:ext cx="2962656" cy="189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Читать больше отзывов о магистерской программе на сайте ПИР-Центра</a:t>
            </a:r>
            <a:endParaRPr lang="ru-RU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E231D-9AFE-5FE4-241F-CD0197F0B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FB16508-6E7D-95C8-409E-E95D8DB8E538}"/>
              </a:ext>
            </a:extLst>
          </p:cNvPr>
          <p:cNvSpPr txBox="1"/>
          <p:nvPr/>
        </p:nvSpPr>
        <p:spPr>
          <a:xfrm>
            <a:off x="230726" y="0"/>
            <a:ext cx="12192000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ОТЗЫВЫ О МАГИСТРАТУРЕ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55ECC29-2744-9A3A-D936-0B60B6EC028D}"/>
              </a:ext>
            </a:extLst>
          </p:cNvPr>
          <p:cNvSpPr/>
          <p:nvPr/>
        </p:nvSpPr>
        <p:spPr>
          <a:xfrm>
            <a:off x="3185883" y="121565"/>
            <a:ext cx="5820234" cy="6245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C2E275-3C3B-23F6-F414-8D1254A6FA2F}"/>
              </a:ext>
            </a:extLst>
          </p:cNvPr>
          <p:cNvSpPr txBox="1"/>
          <p:nvPr/>
        </p:nvSpPr>
        <p:spPr>
          <a:xfrm>
            <a:off x="938543" y="920242"/>
            <a:ext cx="211945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А.И. Антонов</a:t>
            </a:r>
          </a:p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Профессор </a:t>
            </a:r>
          </a:p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МГИМО МИД России</a:t>
            </a:r>
            <a:endParaRPr lang="ru-RU" sz="1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EF030E-75CD-6466-6E20-CF38D338A0B7}"/>
              </a:ext>
            </a:extLst>
          </p:cNvPr>
          <p:cNvSpPr txBox="1"/>
          <p:nvPr/>
        </p:nvSpPr>
        <p:spPr>
          <a:xfrm>
            <a:off x="2970113" y="889764"/>
            <a:ext cx="9081291" cy="1081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«Я </a:t>
            </a:r>
            <a:r>
              <a:rPr lang="ru-RU" sz="11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призываю </a:t>
            </a:r>
            <a:r>
              <a:rPr lang="ru-RU" sz="11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не просто числиться, не просто приходить на занятия, а больше читать, читать, и ещё раз читать. Если хотите, так по-ленински. Учиться, учиться и учиться. Не бояться преподавателей и задавать им вопросы, впитывать в себя как можно больше.</a:t>
            </a:r>
            <a:r>
              <a:rPr lang="ru-RU" sz="11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Рад, что у молодого поколения</a:t>
            </a:r>
            <a:r>
              <a:rPr lang="ru-RU" sz="11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всё впереди и только открывается дверь в эту чудесную комнату, </a:t>
            </a:r>
            <a:r>
              <a:rPr lang="ru-RU" sz="11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</a:t>
            </a:r>
            <a:r>
              <a:rPr lang="ru-RU" sz="11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рикоснуться, взять от преподавателей максимум знаний и пойти в другую дверь, войти там, где будет ваша жизнь»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386A02-8391-7C3F-3277-02747DF2ADD6}"/>
              </a:ext>
            </a:extLst>
          </p:cNvPr>
          <p:cNvSpPr txBox="1"/>
          <p:nvPr/>
        </p:nvSpPr>
        <p:spPr>
          <a:xfrm>
            <a:off x="2959896" y="2010529"/>
            <a:ext cx="9069969" cy="1080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«Программа “Международная безопасность” – это междисциплинарное пространство, объединяющее регионоведение, политическую науку и стратегические исследования. Сохраняя свою уникальность, она одновременно конкурирует с ведущими программами по международным отношениям в России и за рубежом и с каждым годом привлекает все более широкий круг выпускников разных вузов, включая иностранных студентов»</a:t>
            </a:r>
            <a:endParaRPr lang="ru-RU" sz="11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A91E37B7-5253-8EAD-0A83-E8210EE9E79E}"/>
              </a:ext>
            </a:extLst>
          </p:cNvPr>
          <p:cNvCxnSpPr>
            <a:cxnSpLocks/>
          </p:cNvCxnSpPr>
          <p:nvPr/>
        </p:nvCxnSpPr>
        <p:spPr>
          <a:xfrm flipV="1">
            <a:off x="148598" y="1983449"/>
            <a:ext cx="11688681" cy="2708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A1A2FE0-6B39-7172-660B-2DA874AC2FF7}"/>
              </a:ext>
            </a:extLst>
          </p:cNvPr>
          <p:cNvSpPr txBox="1"/>
          <p:nvPr/>
        </p:nvSpPr>
        <p:spPr>
          <a:xfrm>
            <a:off x="1066427" y="2038337"/>
            <a:ext cx="21194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Байков</a:t>
            </a:r>
          </a:p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Проректор по научной работе </a:t>
            </a:r>
          </a:p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МГИМО МИД России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0DBF5DB2-A586-FCDC-CDB7-2383F829696A}"/>
              </a:ext>
            </a:extLst>
          </p:cNvPr>
          <p:cNvCxnSpPr>
            <a:cxnSpLocks/>
          </p:cNvCxnSpPr>
          <p:nvPr/>
        </p:nvCxnSpPr>
        <p:spPr>
          <a:xfrm>
            <a:off x="148598" y="3111634"/>
            <a:ext cx="1186685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8D7FCE4-F4D8-0E16-469F-568E31FEC856}"/>
              </a:ext>
            </a:extLst>
          </p:cNvPr>
          <p:cNvSpPr txBox="1"/>
          <p:nvPr/>
        </p:nvSpPr>
        <p:spPr>
          <a:xfrm>
            <a:off x="2946361" y="3101155"/>
            <a:ext cx="9069087" cy="1081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«Магистратура охватывает широкий спектр вопросов – от внешней политики России до принципов работы международных организаций и особенно полезна для абитуриентов, уже определивших свои профессиональные интересы. Изучение проблематики международной безопасности дает студентам важные практические знания, которые можно применить в различных сферах – от государственной службы до научной деятельности»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9452EC-2433-CA11-980E-E3CE41E8F8DC}"/>
              </a:ext>
            </a:extLst>
          </p:cNvPr>
          <p:cNvSpPr txBox="1"/>
          <p:nvPr/>
        </p:nvSpPr>
        <p:spPr>
          <a:xfrm>
            <a:off x="1011652" y="3220346"/>
            <a:ext cx="2113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М.Н. Лысенко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Советник генерального директора ГК «Росатом»,</a:t>
            </a:r>
            <a:r>
              <a:rPr lang="ru-RU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член Экспертного совета 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ПИР-Центра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CD24567-8047-F3BC-FDD6-DBF125F01B7D}"/>
              </a:ext>
            </a:extLst>
          </p:cNvPr>
          <p:cNvSpPr/>
          <p:nvPr/>
        </p:nvSpPr>
        <p:spPr>
          <a:xfrm>
            <a:off x="162134" y="3268243"/>
            <a:ext cx="849518" cy="870797"/>
          </a:xfrm>
          <a:prstGeom prst="ellipse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F78FB17-2356-B007-8F94-1A5F564F8CD7}"/>
              </a:ext>
            </a:extLst>
          </p:cNvPr>
          <p:cNvSpPr/>
          <p:nvPr/>
        </p:nvSpPr>
        <p:spPr>
          <a:xfrm>
            <a:off x="148598" y="2084229"/>
            <a:ext cx="849518" cy="870797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759D4C3-5515-63E9-F224-C6C0F4C90025}"/>
              </a:ext>
            </a:extLst>
          </p:cNvPr>
          <p:cNvSpPr/>
          <p:nvPr/>
        </p:nvSpPr>
        <p:spPr>
          <a:xfrm>
            <a:off x="162134" y="889764"/>
            <a:ext cx="849518" cy="870797"/>
          </a:xfrm>
          <a:prstGeom prst="ellipse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Прямая соединительная линия 33">
            <a:extLst>
              <a:ext uri="{FF2B5EF4-FFF2-40B4-BE49-F238E27FC236}">
                <a16:creationId xmlns:a16="http://schemas.microsoft.com/office/drawing/2014/main" id="{C0BD217A-1A4A-4657-B6DC-F3E882377BC7}"/>
              </a:ext>
            </a:extLst>
          </p:cNvPr>
          <p:cNvCxnSpPr>
            <a:cxnSpLocks/>
          </p:cNvCxnSpPr>
          <p:nvPr/>
        </p:nvCxnSpPr>
        <p:spPr>
          <a:xfrm>
            <a:off x="148598" y="4255398"/>
            <a:ext cx="1186685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8681F1EF-F6BF-DFF7-846D-866FDC1AF9DB}"/>
              </a:ext>
            </a:extLst>
          </p:cNvPr>
          <p:cNvSpPr/>
          <p:nvPr/>
        </p:nvSpPr>
        <p:spPr>
          <a:xfrm>
            <a:off x="148598" y="4412006"/>
            <a:ext cx="849518" cy="870797"/>
          </a:xfrm>
          <a:prstGeom prst="ellipse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5DE957-2321-03CE-5D91-454B3959656B}"/>
              </a:ext>
            </a:extLst>
          </p:cNvPr>
          <p:cNvSpPr txBox="1"/>
          <p:nvPr/>
        </p:nvSpPr>
        <p:spPr>
          <a:xfrm>
            <a:off x="1066427" y="4299272"/>
            <a:ext cx="28759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Прохоров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Победитель Грантового конкурса им. В.И. Трубникова в 2025 г., студент 2-го курса магистратуры «Международная безопасность»</a:t>
            </a:r>
            <a:endParaRPr lang="ru-R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A6CBD6-0173-200C-1BD3-AEE4D1CDC3F8}"/>
              </a:ext>
            </a:extLst>
          </p:cNvPr>
          <p:cNvSpPr txBox="1"/>
          <p:nvPr/>
        </p:nvSpPr>
        <p:spPr>
          <a:xfrm>
            <a:off x="3762438" y="4350125"/>
            <a:ext cx="8532898" cy="827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«Данная магистратура — уникальная возможность для тех, кто увлечён международной безопасностью. Широкий спектр курсов, от ядерной до продовольственной безопасности, индивидуальный трек с выбором темы диссертации и практический опыт от ведущих экспертов делают обучение невероятно ценным»</a:t>
            </a:r>
          </a:p>
        </p:txBody>
      </p:sp>
      <p:cxnSp>
        <p:nvCxnSpPr>
          <p:cNvPr id="20" name="Прямая соединительная линия 33">
            <a:extLst>
              <a:ext uri="{FF2B5EF4-FFF2-40B4-BE49-F238E27FC236}">
                <a16:creationId xmlns:a16="http://schemas.microsoft.com/office/drawing/2014/main" id="{35085904-E5D1-B44B-7222-A7F8B50921A0}"/>
              </a:ext>
            </a:extLst>
          </p:cNvPr>
          <p:cNvCxnSpPr>
            <a:cxnSpLocks/>
          </p:cNvCxnSpPr>
          <p:nvPr/>
        </p:nvCxnSpPr>
        <p:spPr>
          <a:xfrm>
            <a:off x="184554" y="5454933"/>
            <a:ext cx="1186685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87C627D-2818-8617-213C-68942338886F}"/>
              </a:ext>
            </a:extLst>
          </p:cNvPr>
          <p:cNvSpPr/>
          <p:nvPr/>
        </p:nvSpPr>
        <p:spPr>
          <a:xfrm>
            <a:off x="162134" y="5502359"/>
            <a:ext cx="849518" cy="870797"/>
          </a:xfrm>
          <a:prstGeom prst="ellipse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FEC7F3-AD35-6EBB-A88F-01C8F44DC8B9}"/>
              </a:ext>
            </a:extLst>
          </p:cNvPr>
          <p:cNvSpPr txBox="1"/>
          <p:nvPr/>
        </p:nvSpPr>
        <p:spPr>
          <a:xfrm>
            <a:off x="886503" y="5591952"/>
            <a:ext cx="28759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Морозова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Студентка 2-го курса магистратуры «Международная безопасность»</a:t>
            </a:r>
            <a:endParaRPr lang="ru-R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7F4863-554D-DB74-3B9A-DCBAFEBE0F43}"/>
              </a:ext>
            </a:extLst>
          </p:cNvPr>
          <p:cNvSpPr txBox="1"/>
          <p:nvPr/>
        </p:nvSpPr>
        <p:spPr>
          <a:xfrm>
            <a:off x="3676891" y="5494701"/>
            <a:ext cx="8352974" cy="1081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1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«Магистратура «Международная безопасность» открыла мне уникальные возможности: от свободы выбора темы диссертации до глубокого погружения в вопросы международной безопасности. Лекции ведущих экспертов, ориентированные на практику семинары и сотрудничество с коллегами со всего мира сделали обучение невероятно полезным и увлекательным. Это лучший выбор для тех, кто хочет преуспеть в профессиональной жизни и гордиться собой!»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8833A860-58B8-162B-2703-8E39FF4D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480" y="32460"/>
            <a:ext cx="849519" cy="84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8">
            <a:extLst>
              <a:ext uri="{FF2B5EF4-FFF2-40B4-BE49-F238E27FC236}">
                <a16:creationId xmlns:a16="http://schemas.microsoft.com/office/drawing/2014/main" id="{F1C9C545-BCEC-E802-40CB-A1A35A2DF9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7" y="6430512"/>
            <a:ext cx="1070366" cy="45791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CC99E85-0F7E-FDB9-ABCF-CDDEAB6C72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358" y="6141008"/>
            <a:ext cx="870797" cy="87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1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3AB0D-18A8-2F0E-3A76-0B9930A43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6DAB584-A160-5097-F85D-DB46CFDDD43B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ЛЕКТОРЫ МАГИСТЕРСКОЙ ПРОГРАММЫ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EA90D8C-C074-7F8E-81B3-ADE18180B3CB}"/>
              </a:ext>
            </a:extLst>
          </p:cNvPr>
          <p:cNvSpPr/>
          <p:nvPr/>
        </p:nvSpPr>
        <p:spPr>
          <a:xfrm>
            <a:off x="166835" y="378236"/>
            <a:ext cx="11656405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4E1888E9-A449-B188-F6BA-E2D6FEE86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A86A55-D328-2FC0-EA1D-FEB131D97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18" name="AutoShape 4" descr="Химическое оружие: варварство, уходящее в прошлое — РБК">
            <a:extLst>
              <a:ext uri="{FF2B5EF4-FFF2-40B4-BE49-F238E27FC236}">
                <a16:creationId xmlns:a16="http://schemas.microsoft.com/office/drawing/2014/main" id="{7A983D6E-C39F-D2FC-FC50-4E2FDFB9C0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A2945A7-2FE7-8F58-3C0B-875DFDDC67C6}"/>
              </a:ext>
            </a:extLst>
          </p:cNvPr>
          <p:cNvSpPr/>
          <p:nvPr/>
        </p:nvSpPr>
        <p:spPr>
          <a:xfrm>
            <a:off x="3226669" y="1329476"/>
            <a:ext cx="1237957" cy="1195754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DEA92C2-339D-3C7D-D1B9-DC6C2628562C}"/>
              </a:ext>
            </a:extLst>
          </p:cNvPr>
          <p:cNvSpPr/>
          <p:nvPr/>
        </p:nvSpPr>
        <p:spPr>
          <a:xfrm>
            <a:off x="4809216" y="1386301"/>
            <a:ext cx="1237957" cy="1195754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DF10853-302E-AD6F-83A1-29900DAFCE2B}"/>
              </a:ext>
            </a:extLst>
          </p:cNvPr>
          <p:cNvSpPr/>
          <p:nvPr/>
        </p:nvSpPr>
        <p:spPr>
          <a:xfrm>
            <a:off x="8168436" y="1429541"/>
            <a:ext cx="1237957" cy="1195754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770BA12-ACFD-2C70-7395-A1BF9A9902EB}"/>
              </a:ext>
            </a:extLst>
          </p:cNvPr>
          <p:cNvSpPr/>
          <p:nvPr/>
        </p:nvSpPr>
        <p:spPr>
          <a:xfrm>
            <a:off x="10067518" y="1407132"/>
            <a:ext cx="1237957" cy="1195754"/>
          </a:xfrm>
          <a:prstGeom prst="ellipse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FFCAB5F-40F6-8C41-A29E-85C9F67EC901}"/>
              </a:ext>
            </a:extLst>
          </p:cNvPr>
          <p:cNvSpPr/>
          <p:nvPr/>
        </p:nvSpPr>
        <p:spPr>
          <a:xfrm>
            <a:off x="290095" y="3624125"/>
            <a:ext cx="1237957" cy="1195754"/>
          </a:xfrm>
          <a:prstGeom prst="ellipse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BF5664C-C5D1-B870-72C7-C6AFC5135EFF}"/>
              </a:ext>
            </a:extLst>
          </p:cNvPr>
          <p:cNvSpPr/>
          <p:nvPr/>
        </p:nvSpPr>
        <p:spPr>
          <a:xfrm>
            <a:off x="1829784" y="3588324"/>
            <a:ext cx="1237957" cy="1195754"/>
          </a:xfrm>
          <a:prstGeom prst="ellipse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14E7F61-9A0A-50FF-CA2F-BBDC099E1FAC}"/>
              </a:ext>
            </a:extLst>
          </p:cNvPr>
          <p:cNvSpPr/>
          <p:nvPr/>
        </p:nvSpPr>
        <p:spPr>
          <a:xfrm>
            <a:off x="3284157" y="3556031"/>
            <a:ext cx="1237957" cy="1195754"/>
          </a:xfrm>
          <a:prstGeom prst="ellipse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65ECB0-3AFD-DE4A-F83A-05034A2EADA1}"/>
              </a:ext>
            </a:extLst>
          </p:cNvPr>
          <p:cNvSpPr/>
          <p:nvPr/>
        </p:nvSpPr>
        <p:spPr>
          <a:xfrm>
            <a:off x="4900113" y="3624125"/>
            <a:ext cx="1237957" cy="1195754"/>
          </a:xfrm>
          <a:prstGeom prst="ellipse">
            <a:avLst/>
          </a:prstGeom>
          <a:blipFill>
            <a:blip r:embed="rId11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9BD057A-F5FA-9EC9-29AD-7B87B40936CD}"/>
              </a:ext>
            </a:extLst>
          </p:cNvPr>
          <p:cNvSpPr/>
          <p:nvPr/>
        </p:nvSpPr>
        <p:spPr>
          <a:xfrm>
            <a:off x="6576999" y="3623555"/>
            <a:ext cx="1271100" cy="1229395"/>
          </a:xfrm>
          <a:prstGeom prst="ellipse">
            <a:avLst/>
          </a:prstGeom>
          <a:blipFill>
            <a:blip r:embed="rId1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931042A-2899-627A-9F58-9A6435290409}"/>
              </a:ext>
            </a:extLst>
          </p:cNvPr>
          <p:cNvSpPr/>
          <p:nvPr/>
        </p:nvSpPr>
        <p:spPr>
          <a:xfrm>
            <a:off x="8226098" y="3683496"/>
            <a:ext cx="1237957" cy="1195754"/>
          </a:xfrm>
          <a:prstGeom prst="ellipse">
            <a:avLst/>
          </a:prstGeom>
          <a:blipFill>
            <a:blip r:embed="rId1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217A2C6-854C-34CF-4B73-0EE2ED67BAD5}"/>
              </a:ext>
            </a:extLst>
          </p:cNvPr>
          <p:cNvSpPr/>
          <p:nvPr/>
        </p:nvSpPr>
        <p:spPr>
          <a:xfrm>
            <a:off x="10067519" y="3581400"/>
            <a:ext cx="1237957" cy="1195754"/>
          </a:xfrm>
          <a:prstGeom prst="ellipse">
            <a:avLst/>
          </a:prstGeom>
          <a:blipFill>
            <a:blip r:embed="rId1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B30A4B-6772-7774-B99F-E6928DCB7A7C}"/>
              </a:ext>
            </a:extLst>
          </p:cNvPr>
          <p:cNvSpPr txBox="1"/>
          <p:nvPr/>
        </p:nvSpPr>
        <p:spPr>
          <a:xfrm>
            <a:off x="2761442" y="2602423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Е.П. </a:t>
            </a:r>
            <a:r>
              <a:rPr lang="ru-RU" sz="1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Бужинский</a:t>
            </a:r>
            <a:endParaRPr lang="ru-RU" sz="1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043E5D-DF14-D8FD-2A11-6A89A6703A24}"/>
              </a:ext>
            </a:extLst>
          </p:cNvPr>
          <p:cNvSpPr txBox="1"/>
          <p:nvPr/>
        </p:nvSpPr>
        <p:spPr>
          <a:xfrm>
            <a:off x="4479054" y="2629496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Вишневецкий</a:t>
            </a:r>
            <a:endParaRPr lang="ru-RU" sz="1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94C9DD8-2BBB-5A4C-85B3-6312AE5A782A}"/>
              </a:ext>
            </a:extLst>
          </p:cNvPr>
          <p:cNvSpPr txBox="1"/>
          <p:nvPr/>
        </p:nvSpPr>
        <p:spPr>
          <a:xfrm>
            <a:off x="7813612" y="2662202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Г.В. Ефремов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9EA5F3E-96B0-8846-D6CC-D7AD9781B563}"/>
              </a:ext>
            </a:extLst>
          </p:cNvPr>
          <p:cNvSpPr txBox="1"/>
          <p:nvPr/>
        </p:nvSpPr>
        <p:spPr>
          <a:xfrm>
            <a:off x="9626769" y="2670407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Козюлин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127DD8-CE63-70AF-96A9-98A7D204105C}"/>
              </a:ext>
            </a:extLst>
          </p:cNvPr>
          <p:cNvSpPr txBox="1"/>
          <p:nvPr/>
        </p:nvSpPr>
        <p:spPr>
          <a:xfrm>
            <a:off x="-237276" y="4851256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М.Н. Лысенко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A29E875-BB59-7B74-0DF5-811D17F8EA6E}"/>
              </a:ext>
            </a:extLst>
          </p:cNvPr>
          <p:cNvSpPr txBox="1"/>
          <p:nvPr/>
        </p:nvSpPr>
        <p:spPr>
          <a:xfrm>
            <a:off x="1330469" y="4851256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Малов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2C8F297-0924-F7A4-DA4B-23227ABB836B}"/>
              </a:ext>
            </a:extLst>
          </p:cNvPr>
          <p:cNvSpPr txBox="1"/>
          <p:nvPr/>
        </p:nvSpPr>
        <p:spPr>
          <a:xfrm>
            <a:off x="2768196" y="4852213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Маргоев</a:t>
            </a:r>
            <a:endParaRPr lang="ru-RU" sz="1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DBDB41-17D1-B59A-58CD-A20099B64CFB}"/>
              </a:ext>
            </a:extLst>
          </p:cNvPr>
          <p:cNvSpPr txBox="1"/>
          <p:nvPr/>
        </p:nvSpPr>
        <p:spPr>
          <a:xfrm>
            <a:off x="4406653" y="4893949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В.А. Орлов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7856CA3-6993-FCBA-504A-158ADF8027E1}"/>
              </a:ext>
            </a:extLst>
          </p:cNvPr>
          <p:cNvSpPr txBox="1"/>
          <p:nvPr/>
        </p:nvSpPr>
        <p:spPr>
          <a:xfrm>
            <a:off x="6106642" y="4935685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Семенов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6A4E493-EC3B-69B5-075E-7570C44C1B23}"/>
              </a:ext>
            </a:extLst>
          </p:cNvPr>
          <p:cNvSpPr txBox="1"/>
          <p:nvPr/>
        </p:nvSpPr>
        <p:spPr>
          <a:xfrm>
            <a:off x="7785348" y="4942294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.В. </a:t>
            </a:r>
            <a:r>
              <a:rPr lang="ru-RU" sz="1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Цешковская</a:t>
            </a:r>
            <a:endParaRPr lang="ru-RU" sz="1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175CDF3-09EA-A9C6-5019-AEA21A160F1A}"/>
              </a:ext>
            </a:extLst>
          </p:cNvPr>
          <p:cNvSpPr txBox="1"/>
          <p:nvPr/>
        </p:nvSpPr>
        <p:spPr>
          <a:xfrm>
            <a:off x="9584747" y="4942294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Е.В. Черненко</a:t>
            </a: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6E7BF3CE-1BB1-98EE-7BE0-58E4A3A6C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23" y="5438695"/>
            <a:ext cx="1369577" cy="136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3D0F0676-0E7A-B657-8219-0136EB7D4ADC}"/>
              </a:ext>
            </a:extLst>
          </p:cNvPr>
          <p:cNvSpPr txBox="1"/>
          <p:nvPr/>
        </p:nvSpPr>
        <p:spPr>
          <a:xfrm>
            <a:off x="6141306" y="5717400"/>
            <a:ext cx="2962656" cy="96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Читать подробнее на сайте ПИР-Центра</a:t>
            </a:r>
            <a:endParaRPr lang="ru-RU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FFFEA08-B7F3-7A4B-4DAD-83E35D9DB845}"/>
              </a:ext>
            </a:extLst>
          </p:cNvPr>
          <p:cNvSpPr/>
          <p:nvPr/>
        </p:nvSpPr>
        <p:spPr>
          <a:xfrm>
            <a:off x="6620395" y="1421523"/>
            <a:ext cx="1237957" cy="1195754"/>
          </a:xfrm>
          <a:prstGeom prst="ellipse">
            <a:avLst/>
          </a:prstGeom>
          <a:blipFill>
            <a:blip r:embed="rId16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1C80A93-839E-5A83-33CF-A6E0962748A8}"/>
              </a:ext>
            </a:extLst>
          </p:cNvPr>
          <p:cNvSpPr txBox="1"/>
          <p:nvPr/>
        </p:nvSpPr>
        <p:spPr>
          <a:xfrm>
            <a:off x="6214373" y="2655392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.А. Истомин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E9556B6-C43A-CF41-DABD-C6BEB7E3CA4D}"/>
              </a:ext>
            </a:extLst>
          </p:cNvPr>
          <p:cNvSpPr/>
          <p:nvPr/>
        </p:nvSpPr>
        <p:spPr>
          <a:xfrm>
            <a:off x="1696752" y="1379596"/>
            <a:ext cx="1237957" cy="1195754"/>
          </a:xfrm>
          <a:prstGeom prst="ellipse">
            <a:avLst/>
          </a:prstGeom>
          <a:blipFill>
            <a:blip r:embed="rId17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519AEE7-E3A8-3860-3E38-87A48365350F}"/>
              </a:ext>
            </a:extLst>
          </p:cNvPr>
          <p:cNvSpPr/>
          <p:nvPr/>
        </p:nvSpPr>
        <p:spPr>
          <a:xfrm>
            <a:off x="166835" y="1395660"/>
            <a:ext cx="1237957" cy="1195754"/>
          </a:xfrm>
          <a:prstGeom prst="ellipse">
            <a:avLst/>
          </a:prstGeom>
          <a:blipFill>
            <a:blip r:embed="rId18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D21CB50-AFDA-6516-EA06-8161BE79A00B}"/>
              </a:ext>
            </a:extLst>
          </p:cNvPr>
          <p:cNvSpPr txBox="1"/>
          <p:nvPr/>
        </p:nvSpPr>
        <p:spPr>
          <a:xfrm>
            <a:off x="-273915" y="2622790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.И. Антонов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8DDEFA-504A-4DD0-4EC5-DF36587CEFF4}"/>
              </a:ext>
            </a:extLst>
          </p:cNvPr>
          <p:cNvSpPr txBox="1"/>
          <p:nvPr/>
        </p:nvSpPr>
        <p:spPr>
          <a:xfrm>
            <a:off x="1150423" y="2622791"/>
            <a:ext cx="211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Безруков</a:t>
            </a:r>
          </a:p>
        </p:txBody>
      </p:sp>
    </p:spTree>
    <p:extLst>
      <p:ext uri="{BB962C8B-B14F-4D97-AF65-F5344CB8AC3E}">
        <p14:creationId xmlns:p14="http://schemas.microsoft.com/office/powerpoint/2010/main" val="413661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59412-9AB5-0F0C-995C-2E50D46D6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48494FB-59E0-CB10-8FDB-2146FE9029CB}"/>
              </a:ext>
            </a:extLst>
          </p:cNvPr>
          <p:cNvSpPr txBox="1"/>
          <p:nvPr/>
        </p:nvSpPr>
        <p:spPr>
          <a:xfrm>
            <a:off x="143261" y="2139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СООБЩЕСТВО «ПОД ЗНАКОМ ПИР»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A518C04-469F-6318-F9AB-711EB5624F32}"/>
              </a:ext>
            </a:extLst>
          </p:cNvPr>
          <p:cNvSpPr/>
          <p:nvPr/>
        </p:nvSpPr>
        <p:spPr>
          <a:xfrm>
            <a:off x="0" y="21396"/>
            <a:ext cx="12192000" cy="8037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CB1889AA-7A83-BC0A-30A7-3E9607081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75DD16-62C1-F64C-D7A7-DCE8172AF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2" name="Текстовое поле 12">
            <a:extLst>
              <a:ext uri="{FF2B5EF4-FFF2-40B4-BE49-F238E27FC236}">
                <a16:creationId xmlns:a16="http://schemas.microsoft.com/office/drawing/2014/main" id="{606D3485-7274-9350-054D-C4431EEF19AE}"/>
              </a:ext>
            </a:extLst>
          </p:cNvPr>
          <p:cNvSpPr txBox="1"/>
          <p:nvPr/>
        </p:nvSpPr>
        <p:spPr>
          <a:xfrm>
            <a:off x="368760" y="1348244"/>
            <a:ext cx="4942840" cy="11461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/>
            <a:br>
              <a:rPr lang="en-US" altLang="ru-RU" sz="2000" b="1" i="0" dirty="0">
                <a:solidFill>
                  <a:schemeClr val="bg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</a:br>
            <a:endParaRPr lang="en-US" altLang="ru-RU" sz="2000" b="1" i="0" dirty="0">
              <a:solidFill>
                <a:srgbClr val="FF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981286-11F9-A3D3-A495-7554416E5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5190"/>
            <a:ext cx="12270158" cy="604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2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722CD-C289-F577-9CF3-CB5AD21CD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Изображение 43">
            <a:extLst>
              <a:ext uri="{FF2B5EF4-FFF2-40B4-BE49-F238E27FC236}">
                <a16:creationId xmlns:a16="http://schemas.microsoft.com/office/drawing/2014/main" id="{1B327E43-46D4-B6E0-948A-2071CC4A0C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121400" y="5401310"/>
            <a:ext cx="2586990" cy="13976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F367D3-560C-0BC9-F23F-D1E201DBB97A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СРЕДЫ ПИР-ЦЕНТРА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94F0D84-9FF8-7B9E-F199-087263996F9D}"/>
              </a:ext>
            </a:extLst>
          </p:cNvPr>
          <p:cNvSpPr/>
          <p:nvPr/>
        </p:nvSpPr>
        <p:spPr>
          <a:xfrm>
            <a:off x="166835" y="378236"/>
            <a:ext cx="11656405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1DAE17AF-C4C0-DD42-EC9A-E5946F11E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3094FD-B3C7-7467-793B-D26972664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cxnSp>
        <p:nvCxnSpPr>
          <p:cNvPr id="3" name="Прямая соединительная линия 24">
            <a:extLst>
              <a:ext uri="{FF2B5EF4-FFF2-40B4-BE49-F238E27FC236}">
                <a16:creationId xmlns:a16="http://schemas.microsoft.com/office/drawing/2014/main" id="{AF7C289E-57DC-60C7-EE74-317E0EDF8E30}"/>
              </a:ext>
            </a:extLst>
          </p:cNvPr>
          <p:cNvCxnSpPr>
            <a:cxnSpLocks/>
          </p:cNvCxnSpPr>
          <p:nvPr/>
        </p:nvCxnSpPr>
        <p:spPr>
          <a:xfrm flipV="1">
            <a:off x="4192831" y="2273300"/>
            <a:ext cx="0" cy="22293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24">
            <a:extLst>
              <a:ext uri="{FF2B5EF4-FFF2-40B4-BE49-F238E27FC236}">
                <a16:creationId xmlns:a16="http://schemas.microsoft.com/office/drawing/2014/main" id="{50FFF0C3-A221-E477-BBEC-CD6611A79A7F}"/>
              </a:ext>
            </a:extLst>
          </p:cNvPr>
          <p:cNvCxnSpPr>
            <a:cxnSpLocks/>
          </p:cNvCxnSpPr>
          <p:nvPr/>
        </p:nvCxnSpPr>
        <p:spPr>
          <a:xfrm flipH="1">
            <a:off x="294566" y="4504550"/>
            <a:ext cx="87433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23">
            <a:extLst>
              <a:ext uri="{FF2B5EF4-FFF2-40B4-BE49-F238E27FC236}">
                <a16:creationId xmlns:a16="http://schemas.microsoft.com/office/drawing/2014/main" id="{870B2031-62FD-EAAF-1DFC-B798599D375E}"/>
              </a:ext>
            </a:extLst>
          </p:cNvPr>
          <p:cNvSpPr/>
          <p:nvPr/>
        </p:nvSpPr>
        <p:spPr>
          <a:xfrm>
            <a:off x="294640" y="1087120"/>
            <a:ext cx="3898265" cy="11861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«Ядерное оружие Великобритании и Франции: что это значит для баланса ядерной пятерки», 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ноября 2025 г.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15" name="Изображение 22">
            <a:extLst>
              <a:ext uri="{FF2B5EF4-FFF2-40B4-BE49-F238E27FC236}">
                <a16:creationId xmlns:a16="http://schemas.microsoft.com/office/drawing/2014/main" id="{AE0077FC-ECB2-DCBB-EF91-A8FD103155C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584950" y="2670175"/>
            <a:ext cx="2034540" cy="1306195"/>
          </a:xfrm>
          <a:prstGeom prst="rect">
            <a:avLst/>
          </a:prstGeom>
        </p:spPr>
      </p:pic>
      <p:pic>
        <p:nvPicPr>
          <p:cNvPr id="20" name="Изображение 25">
            <a:extLst>
              <a:ext uri="{FF2B5EF4-FFF2-40B4-BE49-F238E27FC236}">
                <a16:creationId xmlns:a16="http://schemas.microsoft.com/office/drawing/2014/main" id="{74DAE8D5-314B-0FB6-7A02-76472353B4A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389755" y="2675890"/>
            <a:ext cx="2127250" cy="1309370"/>
          </a:xfrm>
          <a:prstGeom prst="rect">
            <a:avLst/>
          </a:prstGeom>
        </p:spPr>
      </p:pic>
      <p:pic>
        <p:nvPicPr>
          <p:cNvPr id="21" name="Изображение 26">
            <a:extLst>
              <a:ext uri="{FF2B5EF4-FFF2-40B4-BE49-F238E27FC236}">
                <a16:creationId xmlns:a16="http://schemas.microsoft.com/office/drawing/2014/main" id="{145A6104-BD76-3817-93B0-09DC1EEBEC0B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94640" y="2471420"/>
            <a:ext cx="1154430" cy="1662430"/>
          </a:xfrm>
          <a:prstGeom prst="rect">
            <a:avLst/>
          </a:prstGeom>
        </p:spPr>
      </p:pic>
      <p:pic>
        <p:nvPicPr>
          <p:cNvPr id="22" name="Изображение 28">
            <a:extLst>
              <a:ext uri="{FF2B5EF4-FFF2-40B4-BE49-F238E27FC236}">
                <a16:creationId xmlns:a16="http://schemas.microsoft.com/office/drawing/2014/main" id="{794E3091-1AB6-18BD-95A9-003942DD9115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1548130" y="2480310"/>
            <a:ext cx="2504440" cy="1651635"/>
          </a:xfrm>
          <a:prstGeom prst="rect">
            <a:avLst/>
          </a:prstGeom>
        </p:spPr>
      </p:pic>
      <p:pic>
        <p:nvPicPr>
          <p:cNvPr id="23" name="Изображение 31">
            <a:extLst>
              <a:ext uri="{FF2B5EF4-FFF2-40B4-BE49-F238E27FC236}">
                <a16:creationId xmlns:a16="http://schemas.microsoft.com/office/drawing/2014/main" id="{F373AC2E-4A3C-91C8-DCF1-AA916811469F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9037955" y="2527935"/>
            <a:ext cx="2678430" cy="1365250"/>
          </a:xfrm>
          <a:prstGeom prst="rect">
            <a:avLst/>
          </a:prstGeom>
        </p:spPr>
      </p:pic>
      <p:pic>
        <p:nvPicPr>
          <p:cNvPr id="24" name="Изображение 32">
            <a:extLst>
              <a:ext uri="{FF2B5EF4-FFF2-40B4-BE49-F238E27FC236}">
                <a16:creationId xmlns:a16="http://schemas.microsoft.com/office/drawing/2014/main" id="{0279B9B4-917A-3AED-F328-C884169F4310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9037955" y="4060825"/>
            <a:ext cx="2678430" cy="1670685"/>
          </a:xfrm>
          <a:prstGeom prst="rect">
            <a:avLst/>
          </a:prstGeom>
        </p:spPr>
      </p:pic>
      <p:pic>
        <p:nvPicPr>
          <p:cNvPr id="31" name="Изображение 42">
            <a:extLst>
              <a:ext uri="{FF2B5EF4-FFF2-40B4-BE49-F238E27FC236}">
                <a16:creationId xmlns:a16="http://schemas.microsoft.com/office/drawing/2014/main" id="{E990AAC0-CF1E-F531-7DF7-CDF1BE238EA5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3609340" y="4616450"/>
            <a:ext cx="2452370" cy="1405890"/>
          </a:xfrm>
          <a:prstGeom prst="rect">
            <a:avLst/>
          </a:prstGeom>
        </p:spPr>
      </p:pic>
      <p:pic>
        <p:nvPicPr>
          <p:cNvPr id="49" name="Изображение 44">
            <a:extLst>
              <a:ext uri="{FF2B5EF4-FFF2-40B4-BE49-F238E27FC236}">
                <a16:creationId xmlns:a16="http://schemas.microsoft.com/office/drawing/2014/main" id="{0FF643EF-1398-7D6F-32F8-1BEEF750AE7A}"/>
              </a:ext>
            </a:extLst>
          </p:cNvPr>
          <p:cNvPicPr/>
          <p:nvPr/>
        </p:nvPicPr>
        <p:blipFill>
          <a:blip r:embed="rId12"/>
          <a:stretch>
            <a:fillRect/>
          </a:stretch>
        </p:blipFill>
        <p:spPr>
          <a:xfrm>
            <a:off x="5646420" y="4822825"/>
            <a:ext cx="1377315" cy="1962785"/>
          </a:xfrm>
          <a:prstGeom prst="rect">
            <a:avLst/>
          </a:prstGeom>
        </p:spPr>
      </p:pic>
      <p:sp>
        <p:nvSpPr>
          <p:cNvPr id="51" name="Прямоугольник 23">
            <a:extLst>
              <a:ext uri="{FF2B5EF4-FFF2-40B4-BE49-F238E27FC236}">
                <a16:creationId xmlns:a16="http://schemas.microsoft.com/office/drawing/2014/main" id="{0AFFA177-C885-E3D2-4875-243149D1BF31}"/>
              </a:ext>
            </a:extLst>
          </p:cNvPr>
          <p:cNvSpPr/>
          <p:nvPr/>
        </p:nvSpPr>
        <p:spPr>
          <a:xfrm>
            <a:off x="4567872" y="1092484"/>
            <a:ext cx="3898265" cy="13878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«Влияние международных факторов на развитие иранской ядерной программы и стратегические решения Тегерана»,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ноября 2025 г.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54" name="Прямоугольник 23">
            <a:extLst>
              <a:ext uri="{FF2B5EF4-FFF2-40B4-BE49-F238E27FC236}">
                <a16:creationId xmlns:a16="http://schemas.microsoft.com/office/drawing/2014/main" id="{821310F5-FE9B-0678-2576-40E17AD10496}"/>
              </a:ext>
            </a:extLst>
          </p:cNvPr>
          <p:cNvSpPr/>
          <p:nvPr/>
        </p:nvSpPr>
        <p:spPr>
          <a:xfrm>
            <a:off x="8921666" y="1035385"/>
            <a:ext cx="2917371" cy="13878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«Актуальные проблемы космической безопасности»,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декабря 2025 г.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55" name="Прямоугольник 23">
            <a:extLst>
              <a:ext uri="{FF2B5EF4-FFF2-40B4-BE49-F238E27FC236}">
                <a16:creationId xmlns:a16="http://schemas.microsoft.com/office/drawing/2014/main" id="{2F3CFB22-8BDC-3680-4F83-53EDC00EFAB6}"/>
              </a:ext>
            </a:extLst>
          </p:cNvPr>
          <p:cNvSpPr/>
          <p:nvPr/>
        </p:nvSpPr>
        <p:spPr>
          <a:xfrm>
            <a:off x="1148832" y="4502645"/>
            <a:ext cx="2413189" cy="16624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«Ядерные программы Австралии и Германии: политика, история и место в архитектуре международной безопасности»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декабря 2025 г.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6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63C13-08A4-1778-6488-8370BDAF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33E5FD9-8536-C2D9-ABD5-F74C91DC1427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СРЕДЫ ПИР-ЦЕНТРА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B09CEC3-3F76-5FCA-F0CA-BA50C0E36951}"/>
              </a:ext>
            </a:extLst>
          </p:cNvPr>
          <p:cNvSpPr/>
          <p:nvPr/>
        </p:nvSpPr>
        <p:spPr>
          <a:xfrm>
            <a:off x="166835" y="378236"/>
            <a:ext cx="11656405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D5A308E3-5DF0-6E28-D745-178BEA534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6E2016-5D5D-470E-3DD2-9DFE314D8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2" name="Текстовое поле 12">
            <a:extLst>
              <a:ext uri="{FF2B5EF4-FFF2-40B4-BE49-F238E27FC236}">
                <a16:creationId xmlns:a16="http://schemas.microsoft.com/office/drawing/2014/main" id="{6CE0D327-D911-BFCF-AA5D-54D051C1D597}"/>
              </a:ext>
            </a:extLst>
          </p:cNvPr>
          <p:cNvSpPr txBox="1"/>
          <p:nvPr/>
        </p:nvSpPr>
        <p:spPr>
          <a:xfrm>
            <a:off x="386715" y="1535430"/>
            <a:ext cx="4942840" cy="11461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/>
            <a:br>
              <a:rPr lang="en-US" altLang="ru-RU" sz="2000" b="1" i="0" dirty="0">
                <a:solidFill>
                  <a:schemeClr val="bg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</a:br>
            <a:endParaRPr lang="en-US" altLang="ru-RU" sz="2000" b="1" i="0" dirty="0">
              <a:solidFill>
                <a:srgbClr val="FF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</p:txBody>
      </p:sp>
      <p:pic>
        <p:nvPicPr>
          <p:cNvPr id="10" name="Изображение 3">
            <a:extLst>
              <a:ext uri="{FF2B5EF4-FFF2-40B4-BE49-F238E27FC236}">
                <a16:creationId xmlns:a16="http://schemas.microsoft.com/office/drawing/2014/main" id="{457A36D7-1254-1F2D-C479-703313D4AD7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82625" y="3143250"/>
            <a:ext cx="4351020" cy="2624455"/>
          </a:xfrm>
          <a:prstGeom prst="roundRect">
            <a:avLst/>
          </a:prstGeom>
        </p:spPr>
      </p:pic>
      <p:pic>
        <p:nvPicPr>
          <p:cNvPr id="17" name="Изображение 10">
            <a:extLst>
              <a:ext uri="{FF2B5EF4-FFF2-40B4-BE49-F238E27FC236}">
                <a16:creationId xmlns:a16="http://schemas.microsoft.com/office/drawing/2014/main" id="{F709C95E-5671-F600-DE7B-36C3249AB3D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701405" y="1339850"/>
            <a:ext cx="3186430" cy="1886585"/>
          </a:xfrm>
          <a:prstGeom prst="roundRect">
            <a:avLst/>
          </a:prstGeom>
        </p:spPr>
      </p:pic>
      <p:pic>
        <p:nvPicPr>
          <p:cNvPr id="18" name="Изображение 11">
            <a:extLst>
              <a:ext uri="{FF2B5EF4-FFF2-40B4-BE49-F238E27FC236}">
                <a16:creationId xmlns:a16="http://schemas.microsoft.com/office/drawing/2014/main" id="{CC36F8ED-7F0E-2AC6-4FF2-1FA3F67D26D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701405" y="3776345"/>
            <a:ext cx="3185795" cy="1971040"/>
          </a:xfrm>
          <a:prstGeom prst="roundRect">
            <a:avLst/>
          </a:prstGeom>
        </p:spPr>
      </p:pic>
      <p:sp>
        <p:nvSpPr>
          <p:cNvPr id="19" name="Прямоугольник 23">
            <a:extLst>
              <a:ext uri="{FF2B5EF4-FFF2-40B4-BE49-F238E27FC236}">
                <a16:creationId xmlns:a16="http://schemas.microsoft.com/office/drawing/2014/main" id="{0D624BE8-6E3D-E19D-A343-09DC8FDA0A9E}"/>
              </a:ext>
            </a:extLst>
          </p:cNvPr>
          <p:cNvSpPr/>
          <p:nvPr/>
        </p:nvSpPr>
        <p:spPr>
          <a:xfrm>
            <a:off x="682625" y="1421542"/>
            <a:ext cx="3898265" cy="11861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«Ядерная программа Ирана: прошлое, настоящее и сценарии на ближайшее будущее»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февраля 2026 г.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3">
            <a:extLst>
              <a:ext uri="{FF2B5EF4-FFF2-40B4-BE49-F238E27FC236}">
                <a16:creationId xmlns:a16="http://schemas.microsoft.com/office/drawing/2014/main" id="{AC609D66-746F-71E1-0412-F66BB7C3757B}"/>
              </a:ext>
            </a:extLst>
          </p:cNvPr>
          <p:cNvSpPr/>
          <p:nvPr/>
        </p:nvSpPr>
        <p:spPr>
          <a:xfrm>
            <a:off x="5551805" y="1339849"/>
            <a:ext cx="2853690" cy="20891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«Военный искусственный интеллект: угрозы международной безопасности и попытки регулирования»,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апреля 2026 г.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3">
            <a:extLst>
              <a:ext uri="{FF2B5EF4-FFF2-40B4-BE49-F238E27FC236}">
                <a16:creationId xmlns:a16="http://schemas.microsoft.com/office/drawing/2014/main" id="{6B427420-BDA2-9AFF-3C9E-5C91CB480C6A}"/>
              </a:ext>
            </a:extLst>
          </p:cNvPr>
          <p:cNvSpPr/>
          <p:nvPr/>
        </p:nvSpPr>
        <p:spPr>
          <a:xfrm>
            <a:off x="5551805" y="3917392"/>
            <a:ext cx="2853690" cy="18503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«Правовые основы международного сотрудничества в сфере мирного атома»,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апреля 2026 г.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42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E3EEA-7505-EE3D-F9BE-785DAF73E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D0681A6-E459-6861-63B9-F291071BC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689" y="1921332"/>
            <a:ext cx="3382596" cy="45101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EB5E38E-1C22-9D55-6177-03F8945CDCA6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СРЕДЫ ПИР-ЦЕНТРА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0E29C5B-D2AE-95C9-7EFE-CDBEC3469F9C}"/>
              </a:ext>
            </a:extLst>
          </p:cNvPr>
          <p:cNvSpPr/>
          <p:nvPr/>
        </p:nvSpPr>
        <p:spPr>
          <a:xfrm>
            <a:off x="166835" y="378236"/>
            <a:ext cx="11656405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B841E7D-3189-45A8-8CEF-F316DE31F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1C0580-000E-65DF-C577-C9CFEB0C4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2" name="Текстовое поле 12">
            <a:extLst>
              <a:ext uri="{FF2B5EF4-FFF2-40B4-BE49-F238E27FC236}">
                <a16:creationId xmlns:a16="http://schemas.microsoft.com/office/drawing/2014/main" id="{1CC34D6C-E149-89B2-D4DE-732B234A4408}"/>
              </a:ext>
            </a:extLst>
          </p:cNvPr>
          <p:cNvSpPr txBox="1"/>
          <p:nvPr/>
        </p:nvSpPr>
        <p:spPr>
          <a:xfrm>
            <a:off x="386715" y="1535430"/>
            <a:ext cx="4942840" cy="11461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/>
            <a:br>
              <a:rPr lang="en-US" altLang="ru-RU" sz="2000" b="1" i="0" dirty="0">
                <a:solidFill>
                  <a:schemeClr val="bg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</a:br>
            <a:endParaRPr lang="en-US" altLang="ru-RU" sz="2000" b="1" i="0" dirty="0">
              <a:solidFill>
                <a:srgbClr val="FF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23">
            <a:extLst>
              <a:ext uri="{FF2B5EF4-FFF2-40B4-BE49-F238E27FC236}">
                <a16:creationId xmlns:a16="http://schemas.microsoft.com/office/drawing/2014/main" id="{48D49D3B-BB09-A6A8-8BD1-4841C2FC0BFC}"/>
              </a:ext>
            </a:extLst>
          </p:cNvPr>
          <p:cNvSpPr/>
          <p:nvPr/>
        </p:nvSpPr>
        <p:spPr>
          <a:xfrm>
            <a:off x="340608" y="1302921"/>
            <a:ext cx="3898265" cy="11861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Кажется, дождь собирается: особенности и перспективы практики ядерных зонтиков»,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апреля 2026 г.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E8BD66-BFAA-0DDB-ABD6-84FD7E1F3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608" y="2842590"/>
            <a:ext cx="3886200" cy="2914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62F517-DDBC-1BEF-AA0B-68D1CA92C5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1551" y="1343376"/>
            <a:ext cx="4275097" cy="320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0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019E8-C4C0-3A4E-6A7C-D592298FF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7">
            <a:extLst>
              <a:ext uri="{FF2B5EF4-FFF2-40B4-BE49-F238E27FC236}">
                <a16:creationId xmlns:a16="http://schemas.microsoft.com/office/drawing/2014/main" id="{E4843D72-429C-957C-EF96-CA9AFC5FA1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736412" y="4070208"/>
            <a:ext cx="3555595" cy="2233025"/>
          </a:xfrm>
          <a:prstGeom prst="round2Diag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27B864-6516-E6C5-5861-91FF2B050746}"/>
              </a:ext>
            </a:extLst>
          </p:cNvPr>
          <p:cNvSpPr txBox="1"/>
          <p:nvPr/>
        </p:nvSpPr>
        <p:spPr>
          <a:xfrm>
            <a:off x="143261" y="21396"/>
            <a:ext cx="12126897" cy="1716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ГРАНТОВЫЙ КОНКУРС ИМ. В.И. ТРУБНИКОВА</a:t>
            </a:r>
          </a:p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(ПОДДЕРЖАН ЭНДАУМЕНТОМ (ФОНДОМ РАЗВИТИЯ) МГИМО МИД РОСИИ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A8ADE6A-CFB7-41E8-0C7B-0FFB0EBB1E00}"/>
              </a:ext>
            </a:extLst>
          </p:cNvPr>
          <p:cNvSpPr/>
          <p:nvPr/>
        </p:nvSpPr>
        <p:spPr>
          <a:xfrm>
            <a:off x="148880" y="21396"/>
            <a:ext cx="11656405" cy="17168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96D334C9-AB37-3EBF-FD23-DF989A1AD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AFC20D-89D1-39AF-83CC-6644C959C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2" name="Текстовое поле 12">
            <a:extLst>
              <a:ext uri="{FF2B5EF4-FFF2-40B4-BE49-F238E27FC236}">
                <a16:creationId xmlns:a16="http://schemas.microsoft.com/office/drawing/2014/main" id="{16475237-C289-59A9-C4C9-E1C709A73325}"/>
              </a:ext>
            </a:extLst>
          </p:cNvPr>
          <p:cNvSpPr txBox="1"/>
          <p:nvPr/>
        </p:nvSpPr>
        <p:spPr>
          <a:xfrm>
            <a:off x="368760" y="1348244"/>
            <a:ext cx="4942840" cy="11461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/>
            <a:br>
              <a:rPr lang="en-US" altLang="ru-RU" sz="2000" b="1" i="0" dirty="0">
                <a:solidFill>
                  <a:schemeClr val="bg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</a:br>
            <a:endParaRPr lang="en-US" altLang="ru-RU" sz="2000" b="1" i="0" dirty="0">
              <a:solidFill>
                <a:srgbClr val="FF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3">
            <a:extLst>
              <a:ext uri="{FF2B5EF4-FFF2-40B4-BE49-F238E27FC236}">
                <a16:creationId xmlns:a16="http://schemas.microsoft.com/office/drawing/2014/main" id="{3A72D80A-88FE-2CB5-B874-B2B2E56F821D}"/>
              </a:ext>
            </a:extLst>
          </p:cNvPr>
          <p:cNvSpPr/>
          <p:nvPr/>
        </p:nvSpPr>
        <p:spPr>
          <a:xfrm>
            <a:off x="368760" y="2241484"/>
            <a:ext cx="3898265" cy="11861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2026 г. победителем конкурса стала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Ирина Клименкова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получила большинство голосов членов Конкурсной комиссии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5" name="Изображение 2">
            <a:extLst>
              <a:ext uri="{FF2B5EF4-FFF2-40B4-BE49-F238E27FC236}">
                <a16:creationId xmlns:a16="http://schemas.microsoft.com/office/drawing/2014/main" id="{116CCE4E-E10C-5AE0-74A4-044DD6CF7034}"/>
              </a:ext>
            </a:extLst>
          </p:cNvPr>
          <p:cNvPicPr/>
          <p:nvPr/>
        </p:nvPicPr>
        <p:blipFill>
          <a:blip r:embed="rId5"/>
          <a:srcRect t="4197" r="1895"/>
          <a:stretch>
            <a:fillRect/>
          </a:stretch>
        </p:blipFill>
        <p:spPr>
          <a:xfrm>
            <a:off x="393601" y="3599565"/>
            <a:ext cx="3261820" cy="2233025"/>
          </a:xfrm>
          <a:prstGeom prst="round2DiagRect">
            <a:avLst/>
          </a:prstGeom>
        </p:spPr>
      </p:pic>
      <p:pic>
        <p:nvPicPr>
          <p:cNvPr id="9" name="Изображение 5">
            <a:extLst>
              <a:ext uri="{FF2B5EF4-FFF2-40B4-BE49-F238E27FC236}">
                <a16:creationId xmlns:a16="http://schemas.microsoft.com/office/drawing/2014/main" id="{EFD70D46-7449-2670-8454-EC3873E7BB9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736412" y="1948558"/>
            <a:ext cx="3555595" cy="2442595"/>
          </a:xfrm>
          <a:prstGeom prst="round2DiagRect">
            <a:avLst>
              <a:gd name="adj1" fmla="val 16667"/>
              <a:gd name="adj2" fmla="val 0"/>
            </a:avLst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4D2235FF-C5DE-135A-05CE-8E9E6409F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252" y="1948558"/>
            <a:ext cx="1399080" cy="139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6FB5A4-CAB4-325D-C6E4-AF9BA09FBE90}"/>
              </a:ext>
            </a:extLst>
          </p:cNvPr>
          <p:cNvSpPr txBox="1"/>
          <p:nvPr/>
        </p:nvSpPr>
        <p:spPr>
          <a:xfrm>
            <a:off x="8593705" y="3137900"/>
            <a:ext cx="35555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Подробнее о грантовом конкурсе им. В.И. Трубникова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82476C2F-5901-3C79-84CD-A1E5B932F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161" y="4110683"/>
            <a:ext cx="1350171" cy="135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16D82B-0E59-AC9B-C3F9-4C8EE58C8042}"/>
              </a:ext>
            </a:extLst>
          </p:cNvPr>
          <p:cNvSpPr txBox="1"/>
          <p:nvPr/>
        </p:nvSpPr>
        <p:spPr>
          <a:xfrm>
            <a:off x="8600994" y="5250572"/>
            <a:ext cx="355559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Подробнее о церемонии объявления победителя грантового конкурсе им. В.И. Трубникова в 2026 г.</a:t>
            </a:r>
          </a:p>
        </p:txBody>
      </p:sp>
    </p:spTree>
    <p:extLst>
      <p:ext uri="{BB962C8B-B14F-4D97-AF65-F5344CB8AC3E}">
        <p14:creationId xmlns:p14="http://schemas.microsoft.com/office/powerpoint/2010/main" val="4119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FDDEC-17C9-8C3F-F6E6-3C134C175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5B493FC-E7C0-B0E2-0A9A-D91D9E143983}"/>
              </a:ext>
            </a:extLst>
          </p:cNvPr>
          <p:cNvSpPr txBox="1"/>
          <p:nvPr/>
        </p:nvSpPr>
        <p:spPr>
          <a:xfrm>
            <a:off x="143261" y="21396"/>
            <a:ext cx="12126897" cy="1716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XXIV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ШКОЛА ПИР-ЦЕНТРА ПО ПРОБЛЕМАМ ГЛОБАЛЬНОЙ БЕЗОПАСНОСТИ, </a:t>
            </a:r>
          </a:p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6-9 ИЮЛЯ 2026 г., ЗВЕНИГОРОД, МОСКОВСКАЯ ОБЛАСТЬ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E7B32A1-0E7F-EB77-EC63-5B3A19D51375}"/>
              </a:ext>
            </a:extLst>
          </p:cNvPr>
          <p:cNvSpPr/>
          <p:nvPr/>
        </p:nvSpPr>
        <p:spPr>
          <a:xfrm>
            <a:off x="148880" y="21396"/>
            <a:ext cx="11656405" cy="17168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69336603-537F-35E3-4853-412B054649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5" y="6303233"/>
            <a:ext cx="1255989" cy="53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C7CDD4-D598-D59A-6650-F8CBA2FA8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54" y="6004491"/>
            <a:ext cx="1030634" cy="1030634"/>
          </a:xfrm>
          <a:prstGeom prst="rect">
            <a:avLst/>
          </a:prstGeom>
        </p:spPr>
      </p:pic>
      <p:sp>
        <p:nvSpPr>
          <p:cNvPr id="2" name="Текстовое поле 12">
            <a:extLst>
              <a:ext uri="{FF2B5EF4-FFF2-40B4-BE49-F238E27FC236}">
                <a16:creationId xmlns:a16="http://schemas.microsoft.com/office/drawing/2014/main" id="{8BF40CE0-06C6-F2E0-FD8B-1E97643D9595}"/>
              </a:ext>
            </a:extLst>
          </p:cNvPr>
          <p:cNvSpPr txBox="1"/>
          <p:nvPr/>
        </p:nvSpPr>
        <p:spPr>
          <a:xfrm>
            <a:off x="368760" y="1348244"/>
            <a:ext cx="4942840" cy="11461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/>
            <a:br>
              <a:rPr lang="en-US" altLang="ru-RU" sz="2000" b="1" i="0" dirty="0">
                <a:solidFill>
                  <a:schemeClr val="bg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</a:br>
            <a:endParaRPr lang="en-US" altLang="ru-RU" sz="2000" b="1" i="0" dirty="0">
              <a:solidFill>
                <a:srgbClr val="FF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</p:txBody>
      </p:sp>
      <p:pic>
        <p:nvPicPr>
          <p:cNvPr id="4" name="Изображение 11" descr="95e3798b63b5e2c00057d77fcf52f063">
            <a:extLst>
              <a:ext uri="{FF2B5EF4-FFF2-40B4-BE49-F238E27FC236}">
                <a16:creationId xmlns:a16="http://schemas.microsoft.com/office/drawing/2014/main" id="{887AE533-3F8F-A05A-C61F-9FF0E6432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760" y="2071304"/>
            <a:ext cx="1949450" cy="1949450"/>
          </a:xfrm>
          <a:prstGeom prst="rect">
            <a:avLst/>
          </a:prstGeom>
        </p:spPr>
      </p:pic>
      <p:pic>
        <p:nvPicPr>
          <p:cNvPr id="8" name="Изображение 7">
            <a:extLst>
              <a:ext uri="{FF2B5EF4-FFF2-40B4-BE49-F238E27FC236}">
                <a16:creationId xmlns:a16="http://schemas.microsoft.com/office/drawing/2014/main" id="{8DE9D040-4D69-F41B-AFDA-83758CC794D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513588" y="1983703"/>
            <a:ext cx="3928198" cy="2265751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1" name="Изображение 2">
            <a:extLst>
              <a:ext uri="{FF2B5EF4-FFF2-40B4-BE49-F238E27FC236}">
                <a16:creationId xmlns:a16="http://schemas.microsoft.com/office/drawing/2014/main" id="{3BCA2025-A206-78BC-8F80-43B3FA4A1287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544791" y="1890075"/>
            <a:ext cx="3578225" cy="2453005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2" name="Изображение 9">
            <a:extLst>
              <a:ext uri="{FF2B5EF4-FFF2-40B4-BE49-F238E27FC236}">
                <a16:creationId xmlns:a16="http://schemas.microsoft.com/office/drawing/2014/main" id="{853F4977-9E86-7059-F60F-E45AEC7C8291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118745" y="4138296"/>
            <a:ext cx="3578225" cy="2094896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6" name="Изображение 8">
            <a:extLst>
              <a:ext uri="{FF2B5EF4-FFF2-40B4-BE49-F238E27FC236}">
                <a16:creationId xmlns:a16="http://schemas.microsoft.com/office/drawing/2014/main" id="{B316E0D2-E2CC-FB4E-FAB3-593B5C876390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4440516" y="4513937"/>
            <a:ext cx="3297163" cy="2094896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8744C45-7AD7-A940-4E75-2B7D7BCC49AB}"/>
              </a:ext>
            </a:extLst>
          </p:cNvPr>
          <p:cNvSpPr txBox="1"/>
          <p:nvPr/>
        </p:nvSpPr>
        <p:spPr>
          <a:xfrm>
            <a:off x="7397208" y="4249454"/>
            <a:ext cx="6133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Саввино-Сторожевский монастырь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8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1BA23-040F-B1C9-212A-AC056354C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2">
            <a:extLst>
              <a:ext uri="{FF2B5EF4-FFF2-40B4-BE49-F238E27FC236}">
                <a16:creationId xmlns:a16="http://schemas.microsoft.com/office/drawing/2014/main" id="{6891096C-AAF8-D16E-0308-485C5ECD8B03}"/>
              </a:ext>
            </a:extLst>
          </p:cNvPr>
          <p:cNvSpPr txBox="1"/>
          <p:nvPr/>
        </p:nvSpPr>
        <p:spPr>
          <a:xfrm>
            <a:off x="368760" y="1348244"/>
            <a:ext cx="4942840" cy="11461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/>
            <a:br>
              <a:rPr lang="en-US" altLang="ru-RU" sz="2000" b="1" i="0" dirty="0">
                <a:solidFill>
                  <a:schemeClr val="bg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</a:br>
            <a:endParaRPr lang="en-US" altLang="ru-RU" sz="2000" b="1" i="0" dirty="0">
              <a:solidFill>
                <a:srgbClr val="FF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84BC53B-47ED-20FF-B52F-55E7BD6AD00E}"/>
              </a:ext>
            </a:extLst>
          </p:cNvPr>
          <p:cNvSpPr txBox="1"/>
          <p:nvPr/>
        </p:nvSpPr>
        <p:spPr>
          <a:xfrm>
            <a:off x="240930" y="2436232"/>
            <a:ext cx="1164310" cy="371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С.А. Рябков </a:t>
            </a:r>
            <a:endParaRPr lang="ru-RU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45EFFBE-E209-DA64-207A-55D86FE7C634}"/>
              </a:ext>
            </a:extLst>
          </p:cNvPr>
          <p:cNvSpPr txBox="1"/>
          <p:nvPr/>
        </p:nvSpPr>
        <p:spPr>
          <a:xfrm>
            <a:off x="7576406" y="528031"/>
            <a:ext cx="3197290" cy="1105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Участники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16">
            <a:extLst>
              <a:ext uri="{FF2B5EF4-FFF2-40B4-BE49-F238E27FC236}">
                <a16:creationId xmlns:a16="http://schemas.microsoft.com/office/drawing/2014/main" id="{27CEDE47-B6DD-B300-3E9A-CBE68829C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40" y="1539547"/>
            <a:ext cx="922440" cy="922440"/>
          </a:xfrm>
          <a:prstGeom prst="rect">
            <a:avLst/>
          </a:prstGeom>
        </p:spPr>
      </p:pic>
      <p:pic>
        <p:nvPicPr>
          <p:cNvPr id="10" name="Рисунок 18">
            <a:extLst>
              <a:ext uri="{FF2B5EF4-FFF2-40B4-BE49-F238E27FC236}">
                <a16:creationId xmlns:a16="http://schemas.microsoft.com/office/drawing/2014/main" id="{736E5A38-2DA0-EDF7-BC62-BF4997C5D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87" y="2843556"/>
            <a:ext cx="931952" cy="931952"/>
          </a:xfrm>
          <a:prstGeom prst="rect">
            <a:avLst/>
          </a:prstGeom>
        </p:spPr>
      </p:pic>
      <p:pic>
        <p:nvPicPr>
          <p:cNvPr id="14" name="Рисунок 20">
            <a:extLst>
              <a:ext uri="{FF2B5EF4-FFF2-40B4-BE49-F238E27FC236}">
                <a16:creationId xmlns:a16="http://schemas.microsoft.com/office/drawing/2014/main" id="{7CBBC58A-13A8-D455-DFF8-E53CD73B72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30" y="2808037"/>
            <a:ext cx="967147" cy="967147"/>
          </a:xfrm>
          <a:prstGeom prst="rect">
            <a:avLst/>
          </a:prstGeom>
        </p:spPr>
      </p:pic>
      <p:pic>
        <p:nvPicPr>
          <p:cNvPr id="15" name="Рисунок 22">
            <a:extLst>
              <a:ext uri="{FF2B5EF4-FFF2-40B4-BE49-F238E27FC236}">
                <a16:creationId xmlns:a16="http://schemas.microsoft.com/office/drawing/2014/main" id="{45FC445B-D908-4219-FA63-D569EDFB58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0" y="4155282"/>
            <a:ext cx="931952" cy="931952"/>
          </a:xfrm>
          <a:prstGeom prst="rect">
            <a:avLst/>
          </a:prstGeom>
        </p:spPr>
      </p:pic>
      <p:pic>
        <p:nvPicPr>
          <p:cNvPr id="17" name="Рисунок 24">
            <a:extLst>
              <a:ext uri="{FF2B5EF4-FFF2-40B4-BE49-F238E27FC236}">
                <a16:creationId xmlns:a16="http://schemas.microsoft.com/office/drawing/2014/main" id="{25AEFED8-967A-B8A8-0A2E-1EF10FB20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65" y="1543617"/>
            <a:ext cx="922440" cy="922440"/>
          </a:xfrm>
          <a:prstGeom prst="rect">
            <a:avLst/>
          </a:prstGeom>
        </p:spPr>
      </p:pic>
      <p:pic>
        <p:nvPicPr>
          <p:cNvPr id="19" name="Рисунок 26">
            <a:extLst>
              <a:ext uri="{FF2B5EF4-FFF2-40B4-BE49-F238E27FC236}">
                <a16:creationId xmlns:a16="http://schemas.microsoft.com/office/drawing/2014/main" id="{2A5BB8D0-59FD-8E59-3D9F-9849D9EE20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064" y="1539547"/>
            <a:ext cx="922440" cy="922440"/>
          </a:xfrm>
          <a:prstGeom prst="rect">
            <a:avLst/>
          </a:prstGeom>
        </p:spPr>
      </p:pic>
      <p:pic>
        <p:nvPicPr>
          <p:cNvPr id="20" name="Рисунок 28">
            <a:extLst>
              <a:ext uri="{FF2B5EF4-FFF2-40B4-BE49-F238E27FC236}">
                <a16:creationId xmlns:a16="http://schemas.microsoft.com/office/drawing/2014/main" id="{6DBBB997-274A-047F-897C-96B2F3AAD8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684" y="4154487"/>
            <a:ext cx="943728" cy="943728"/>
          </a:xfrm>
          <a:prstGeom prst="rect">
            <a:avLst/>
          </a:prstGeom>
        </p:spPr>
      </p:pic>
      <p:pic>
        <p:nvPicPr>
          <p:cNvPr id="21" name="Рисунок 30">
            <a:extLst>
              <a:ext uri="{FF2B5EF4-FFF2-40B4-BE49-F238E27FC236}">
                <a16:creationId xmlns:a16="http://schemas.microsoft.com/office/drawing/2014/main" id="{8700872A-197B-A931-9D96-2ADD5BDA13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684" y="2808037"/>
            <a:ext cx="977172" cy="977172"/>
          </a:xfrm>
          <a:prstGeom prst="rect">
            <a:avLst/>
          </a:prstGeom>
        </p:spPr>
      </p:pic>
      <p:pic>
        <p:nvPicPr>
          <p:cNvPr id="22" name="Рисунок 32">
            <a:extLst>
              <a:ext uri="{FF2B5EF4-FFF2-40B4-BE49-F238E27FC236}">
                <a16:creationId xmlns:a16="http://schemas.microsoft.com/office/drawing/2014/main" id="{91EE0559-83D9-50E3-B8BC-4A590F73F2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87" y="4131068"/>
            <a:ext cx="967147" cy="967147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2234BB8C-0CAB-34FA-8A8F-A4C683A5789F}"/>
              </a:ext>
            </a:extLst>
          </p:cNvPr>
          <p:cNvSpPr txBox="1"/>
          <p:nvPr/>
        </p:nvSpPr>
        <p:spPr>
          <a:xfrm>
            <a:off x="1629627" y="3759263"/>
            <a:ext cx="1441438" cy="371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В.А. Орлов </a:t>
            </a:r>
            <a:endParaRPr lang="ru-RU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35B3FF15-C0CF-695B-99E9-3628B8857724}"/>
              </a:ext>
            </a:extLst>
          </p:cNvPr>
          <p:cNvSpPr txBox="1"/>
          <p:nvPr/>
        </p:nvSpPr>
        <p:spPr>
          <a:xfrm>
            <a:off x="3265829" y="2427165"/>
            <a:ext cx="1441438" cy="371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Д.Г. Евстафьев </a:t>
            </a:r>
            <a:endParaRPr lang="ru-RU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759200B6-56FB-2855-EEEF-2FE78354BB3B}"/>
              </a:ext>
            </a:extLst>
          </p:cNvPr>
          <p:cNvSpPr txBox="1"/>
          <p:nvPr/>
        </p:nvSpPr>
        <p:spPr>
          <a:xfrm>
            <a:off x="1683882" y="2405843"/>
            <a:ext cx="1441438" cy="371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Е.П. Бужинский </a:t>
            </a:r>
            <a:endParaRPr lang="ru-RU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710E560-E9E4-213B-2BC0-5C1FCA01DF2C}"/>
              </a:ext>
            </a:extLst>
          </p:cNvPr>
          <p:cNvSpPr txBox="1"/>
          <p:nvPr/>
        </p:nvSpPr>
        <p:spPr>
          <a:xfrm>
            <a:off x="3282551" y="3768377"/>
            <a:ext cx="1441438" cy="371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Д.В. Тренин</a:t>
            </a:r>
            <a:endParaRPr lang="ru-RU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168BABD0-4D40-093A-2725-347405576EA2}"/>
              </a:ext>
            </a:extLst>
          </p:cNvPr>
          <p:cNvSpPr txBox="1"/>
          <p:nvPr/>
        </p:nvSpPr>
        <p:spPr>
          <a:xfrm>
            <a:off x="1626104" y="5087234"/>
            <a:ext cx="1441438" cy="371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И.А. Сафранчук </a:t>
            </a:r>
            <a:endParaRPr lang="ru-RU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F8D6F50A-F056-A14F-64B3-21462E68B8EA}"/>
              </a:ext>
            </a:extLst>
          </p:cNvPr>
          <p:cNvSpPr txBox="1"/>
          <p:nvPr/>
        </p:nvSpPr>
        <p:spPr>
          <a:xfrm>
            <a:off x="3233778" y="5087233"/>
            <a:ext cx="1441438" cy="371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Д.В. Поликанов </a:t>
            </a:r>
            <a:endParaRPr lang="ru-RU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8D0C3B44-B9AF-6703-D023-1511D68B4DED}"/>
              </a:ext>
            </a:extLst>
          </p:cNvPr>
          <p:cNvSpPr txBox="1"/>
          <p:nvPr/>
        </p:nvSpPr>
        <p:spPr>
          <a:xfrm>
            <a:off x="329153" y="261067"/>
            <a:ext cx="4061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Преподавательский состав</a:t>
            </a: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EC3F8696-6BDA-97B6-98F6-D36EB9BE8CCB}"/>
              </a:ext>
            </a:extLst>
          </p:cNvPr>
          <p:cNvSpPr txBox="1"/>
          <p:nvPr/>
        </p:nvSpPr>
        <p:spPr>
          <a:xfrm>
            <a:off x="6641790" y="1507578"/>
            <a:ext cx="5066522" cy="1105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206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ДО 20 молодых специалистов-международников из России и зарубежных стран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Рисунок 44">
            <a:extLst>
              <a:ext uri="{FF2B5EF4-FFF2-40B4-BE49-F238E27FC236}">
                <a16:creationId xmlns:a16="http://schemas.microsoft.com/office/drawing/2014/main" id="{BC7D6D67-9777-4C08-4431-EA77D61151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371" y="2876340"/>
            <a:ext cx="1121817" cy="747878"/>
          </a:xfrm>
          <a:prstGeom prst="rect">
            <a:avLst/>
          </a:prstGeom>
        </p:spPr>
      </p:pic>
      <p:pic>
        <p:nvPicPr>
          <p:cNvPr id="33" name="Рисунок 46">
            <a:extLst>
              <a:ext uri="{FF2B5EF4-FFF2-40B4-BE49-F238E27FC236}">
                <a16:creationId xmlns:a16="http://schemas.microsoft.com/office/drawing/2014/main" id="{BEB76FDB-BC76-B3C7-C74D-CA2B1BBCFD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707" y="2936910"/>
            <a:ext cx="1066146" cy="710586"/>
          </a:xfrm>
          <a:prstGeom prst="rect">
            <a:avLst/>
          </a:prstGeom>
        </p:spPr>
      </p:pic>
      <p:pic>
        <p:nvPicPr>
          <p:cNvPr id="34" name="Рисунок 48">
            <a:extLst>
              <a:ext uri="{FF2B5EF4-FFF2-40B4-BE49-F238E27FC236}">
                <a16:creationId xmlns:a16="http://schemas.microsoft.com/office/drawing/2014/main" id="{DE3341E5-F341-D4DF-ECD9-78B8A31D70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371" y="4686754"/>
            <a:ext cx="1171311" cy="781256"/>
          </a:xfrm>
          <a:prstGeom prst="rect">
            <a:avLst/>
          </a:prstGeom>
        </p:spPr>
      </p:pic>
      <p:pic>
        <p:nvPicPr>
          <p:cNvPr id="35" name="Рисунок 50">
            <a:extLst>
              <a:ext uri="{FF2B5EF4-FFF2-40B4-BE49-F238E27FC236}">
                <a16:creationId xmlns:a16="http://schemas.microsoft.com/office/drawing/2014/main" id="{C3E4759E-6778-6D6E-95AD-975C93C63B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49736" y="4652882"/>
            <a:ext cx="1244572" cy="829714"/>
          </a:xfrm>
          <a:prstGeom prst="rect">
            <a:avLst/>
          </a:prstGeom>
        </p:spPr>
      </p:pic>
      <p:pic>
        <p:nvPicPr>
          <p:cNvPr id="36" name="Рисунок 52">
            <a:extLst>
              <a:ext uri="{FF2B5EF4-FFF2-40B4-BE49-F238E27FC236}">
                <a16:creationId xmlns:a16="http://schemas.microsoft.com/office/drawing/2014/main" id="{4CC57D1F-AC18-070F-4F3C-FCEF8CD5E30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96" y="3796472"/>
            <a:ext cx="1475653" cy="737827"/>
          </a:xfrm>
          <a:prstGeom prst="rect">
            <a:avLst/>
          </a:prstGeom>
        </p:spPr>
      </p:pic>
      <p:pic>
        <p:nvPicPr>
          <p:cNvPr id="37" name="Рисунок 54">
            <a:extLst>
              <a:ext uri="{FF2B5EF4-FFF2-40B4-BE49-F238E27FC236}">
                <a16:creationId xmlns:a16="http://schemas.microsoft.com/office/drawing/2014/main" id="{5F875D16-6A0A-5293-050D-98D5F6F0FD8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851" y="2909669"/>
            <a:ext cx="1475654" cy="737827"/>
          </a:xfrm>
          <a:prstGeom prst="rect">
            <a:avLst/>
          </a:prstGeom>
        </p:spPr>
      </p:pic>
      <p:pic>
        <p:nvPicPr>
          <p:cNvPr id="38" name="Рисунок 56">
            <a:extLst>
              <a:ext uri="{FF2B5EF4-FFF2-40B4-BE49-F238E27FC236}">
                <a16:creationId xmlns:a16="http://schemas.microsoft.com/office/drawing/2014/main" id="{160D662D-3413-2C37-943E-959901DFA0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067" y="3761675"/>
            <a:ext cx="1171311" cy="780569"/>
          </a:xfrm>
          <a:prstGeom prst="rect">
            <a:avLst/>
          </a:prstGeom>
        </p:spPr>
      </p:pic>
      <p:pic>
        <p:nvPicPr>
          <p:cNvPr id="39" name="Рисунок 58">
            <a:extLst>
              <a:ext uri="{FF2B5EF4-FFF2-40B4-BE49-F238E27FC236}">
                <a16:creationId xmlns:a16="http://schemas.microsoft.com/office/drawing/2014/main" id="{754060D1-99F0-77BD-1CBF-084D6B85802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0175" y="3848175"/>
            <a:ext cx="1106741" cy="737827"/>
          </a:xfrm>
          <a:prstGeom prst="rect">
            <a:avLst/>
          </a:prstGeom>
        </p:spPr>
      </p:pic>
      <p:pic>
        <p:nvPicPr>
          <p:cNvPr id="40" name="Рисунок 60">
            <a:extLst>
              <a:ext uri="{FF2B5EF4-FFF2-40B4-BE49-F238E27FC236}">
                <a16:creationId xmlns:a16="http://schemas.microsoft.com/office/drawing/2014/main" id="{6535E358-5957-CF1D-40B3-B9D259EE274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224" y="3848175"/>
            <a:ext cx="1157627" cy="810339"/>
          </a:xfrm>
          <a:prstGeom prst="rect">
            <a:avLst/>
          </a:prstGeom>
        </p:spPr>
      </p:pic>
      <p:pic>
        <p:nvPicPr>
          <p:cNvPr id="41" name="Рисунок 62">
            <a:extLst>
              <a:ext uri="{FF2B5EF4-FFF2-40B4-BE49-F238E27FC236}">
                <a16:creationId xmlns:a16="http://schemas.microsoft.com/office/drawing/2014/main" id="{C76CD081-C6EB-74F9-6A80-E5F4FE68F0A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224" y="2919306"/>
            <a:ext cx="1169764" cy="780452"/>
          </a:xfrm>
          <a:prstGeom prst="rect">
            <a:avLst/>
          </a:prstGeom>
        </p:spPr>
      </p:pic>
      <p:pic>
        <p:nvPicPr>
          <p:cNvPr id="42" name="Рисунок 64">
            <a:extLst>
              <a:ext uri="{FF2B5EF4-FFF2-40B4-BE49-F238E27FC236}">
                <a16:creationId xmlns:a16="http://schemas.microsoft.com/office/drawing/2014/main" id="{313B2678-B78A-8AD2-397B-B817FA4FAFB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591" y="4577273"/>
            <a:ext cx="1115235" cy="1115235"/>
          </a:xfrm>
          <a:prstGeom prst="rect">
            <a:avLst/>
          </a:prstGeom>
        </p:spPr>
      </p:pic>
      <p:pic>
        <p:nvPicPr>
          <p:cNvPr id="43" name="Рисунок 66">
            <a:extLst>
              <a:ext uri="{FF2B5EF4-FFF2-40B4-BE49-F238E27FC236}">
                <a16:creationId xmlns:a16="http://schemas.microsoft.com/office/drawing/2014/main" id="{CC08BA4E-C809-BA55-868C-6D1B507841E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583" y="4763073"/>
            <a:ext cx="1115234" cy="743634"/>
          </a:xfrm>
          <a:prstGeom prst="rect">
            <a:avLst/>
          </a:prstGeom>
        </p:spPr>
      </p:pic>
      <p:sp>
        <p:nvSpPr>
          <p:cNvPr id="44" name="Заголовок 1">
            <a:extLst>
              <a:ext uri="{FF2B5EF4-FFF2-40B4-BE49-F238E27FC236}">
                <a16:creationId xmlns:a16="http://schemas.microsoft.com/office/drawing/2014/main" id="{9046D8A3-D411-2F27-894A-E3DB568119A5}"/>
              </a:ext>
            </a:extLst>
          </p:cNvPr>
          <p:cNvSpPr txBox="1"/>
          <p:nvPr/>
        </p:nvSpPr>
        <p:spPr>
          <a:xfrm>
            <a:off x="6468620" y="5418305"/>
            <a:ext cx="23034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2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Тематических блоков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23A92263-BAFC-1958-D622-CD08E77ED4F5}"/>
              </a:ext>
            </a:extLst>
          </p:cNvPr>
          <p:cNvSpPr txBox="1"/>
          <p:nvPr/>
        </p:nvSpPr>
        <p:spPr>
          <a:xfrm>
            <a:off x="8772022" y="5387612"/>
            <a:ext cx="33911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Теоретических и </a:t>
            </a:r>
          </a:p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практических занятий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E47A572-491E-15F2-776E-30EBE0D9203C}"/>
              </a:ext>
            </a:extLst>
          </p:cNvPr>
          <p:cNvSpPr/>
          <p:nvPr/>
        </p:nvSpPr>
        <p:spPr>
          <a:xfrm>
            <a:off x="329153" y="5482596"/>
            <a:ext cx="978224" cy="985928"/>
          </a:xfrm>
          <a:prstGeom prst="ellipse">
            <a:avLst/>
          </a:prstGeom>
          <a:blipFill>
            <a:blip r:embed="rId2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2729F68-D3C3-8E23-C903-B3F486A28272}"/>
              </a:ext>
            </a:extLst>
          </p:cNvPr>
          <p:cNvSpPr/>
          <p:nvPr/>
        </p:nvSpPr>
        <p:spPr>
          <a:xfrm>
            <a:off x="1885387" y="5452620"/>
            <a:ext cx="978224" cy="985928"/>
          </a:xfrm>
          <a:prstGeom prst="ellipse">
            <a:avLst/>
          </a:prstGeom>
          <a:blipFill>
            <a:blip r:embed="rId2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5DEEB0B-397B-0390-F7DB-C21889EB6A62}"/>
              </a:ext>
            </a:extLst>
          </p:cNvPr>
          <p:cNvSpPr/>
          <p:nvPr/>
        </p:nvSpPr>
        <p:spPr>
          <a:xfrm>
            <a:off x="3497436" y="5441302"/>
            <a:ext cx="978224" cy="985928"/>
          </a:xfrm>
          <a:prstGeom prst="ellipse">
            <a:avLst/>
          </a:prstGeom>
          <a:blipFill>
            <a:blip r:embed="rId2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Заголовок 1">
            <a:extLst>
              <a:ext uri="{FF2B5EF4-FFF2-40B4-BE49-F238E27FC236}">
                <a16:creationId xmlns:a16="http://schemas.microsoft.com/office/drawing/2014/main" id="{6C8D261B-927A-A919-16B0-B93C528C0C85}"/>
              </a:ext>
            </a:extLst>
          </p:cNvPr>
          <p:cNvSpPr txBox="1"/>
          <p:nvPr/>
        </p:nvSpPr>
        <p:spPr>
          <a:xfrm>
            <a:off x="124165" y="3761733"/>
            <a:ext cx="1441438" cy="371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А.И. Антонов 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45D56B4B-C077-D49C-5D81-D7303DA892D4}"/>
              </a:ext>
            </a:extLst>
          </p:cNvPr>
          <p:cNvSpPr txBox="1"/>
          <p:nvPr/>
        </p:nvSpPr>
        <p:spPr>
          <a:xfrm>
            <a:off x="111224" y="5046500"/>
            <a:ext cx="1441438" cy="371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В.Б. Козюлин 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B1CD1F4-8BFE-339D-803A-0D46D95CD393}"/>
              </a:ext>
            </a:extLst>
          </p:cNvPr>
          <p:cNvSpPr txBox="1"/>
          <p:nvPr/>
        </p:nvSpPr>
        <p:spPr>
          <a:xfrm>
            <a:off x="-1206765" y="6490506"/>
            <a:ext cx="72227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Л</a:t>
            </a:r>
            <a:r>
              <a:rPr kumimoji="0" 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Lucida Sans Unicode" panose="020B0602030504020204" pitchFamily="34" charset="0"/>
              </a:rPr>
              <a:t>.</a:t>
            </a:r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</a:t>
            </a:r>
            <a:r>
              <a:rPr kumimoji="0" 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Lucida Sans Unicode" panose="020B0602030504020204" pitchFamily="34" charset="0"/>
              </a:rPr>
              <a:t>. Цуканов</a:t>
            </a:r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673F91-DCC0-10A9-DD1C-1E9DA2364883}"/>
              </a:ext>
            </a:extLst>
          </p:cNvPr>
          <p:cNvSpPr txBox="1"/>
          <p:nvPr/>
        </p:nvSpPr>
        <p:spPr>
          <a:xfrm>
            <a:off x="391904" y="6468275"/>
            <a:ext cx="72227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200" b="1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А</a:t>
            </a:r>
            <a:r>
              <a:rPr kumimoji="0" 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Lucida Sans Unicode" panose="020B0602030504020204" pitchFamily="34" charset="0"/>
              </a:rPr>
              <a:t>.С. Зубенко</a:t>
            </a:r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134BF94-C51D-1336-4D82-9E2859B1B2C9}"/>
              </a:ext>
            </a:extLst>
          </p:cNvPr>
          <p:cNvSpPr txBox="1"/>
          <p:nvPr/>
        </p:nvSpPr>
        <p:spPr>
          <a:xfrm>
            <a:off x="-2233568" y="6493318"/>
            <a:ext cx="61028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200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Е.А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Lucida Sans Unicode" panose="020B0602030504020204" pitchFamily="34" charset="0"/>
              </a:rPr>
              <a:t>. </a:t>
            </a:r>
            <a:r>
              <a:rPr lang="ru-RU" sz="1200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Степанова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Lucida Sans Unicode" panose="020B0602030504020204" pitchFamily="34" charset="0"/>
              </a:rPr>
              <a:t>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5" name="Изображение 11" descr="95e3798b63b5e2c00057d77fcf52f063">
            <a:extLst>
              <a:ext uri="{FF2B5EF4-FFF2-40B4-BE49-F238E27FC236}">
                <a16:creationId xmlns:a16="http://schemas.microsoft.com/office/drawing/2014/main" id="{9A4F7D15-47FF-09A1-F51E-517E6E8807C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92340" y="90290"/>
            <a:ext cx="1949450" cy="19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4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4DD08-8DEA-A043-51B5-1FB8863B4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8C6AB54-B303-B6F1-E520-CF31688FCBCE}"/>
              </a:ext>
            </a:extLst>
          </p:cNvPr>
          <p:cNvSpPr txBox="1"/>
          <p:nvPr/>
        </p:nvSpPr>
        <p:spPr>
          <a:xfrm>
            <a:off x="166835" y="286106"/>
            <a:ext cx="12126897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2275" lvl="0" algn="ctr">
              <a:lnSpc>
                <a:spcPct val="130000"/>
              </a:lnSpc>
              <a:spcBef>
                <a:spcPts val="20"/>
              </a:spcBef>
              <a:tabLst>
                <a:tab pos="813435" algn="l"/>
              </a:tabLs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СЛЕДИТЕ ЗА НОВОСТЯМИ ПИР-ЦЕНТРА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8954570-B148-2BF2-EE51-8E556B09EA2E}"/>
              </a:ext>
            </a:extLst>
          </p:cNvPr>
          <p:cNvSpPr/>
          <p:nvPr/>
        </p:nvSpPr>
        <p:spPr>
          <a:xfrm>
            <a:off x="166835" y="378236"/>
            <a:ext cx="11656405" cy="483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" name="Текстовое поле 12">
            <a:extLst>
              <a:ext uri="{FF2B5EF4-FFF2-40B4-BE49-F238E27FC236}">
                <a16:creationId xmlns:a16="http://schemas.microsoft.com/office/drawing/2014/main" id="{D4E77E02-3EF5-7027-851E-0B11FA09D1AD}"/>
              </a:ext>
            </a:extLst>
          </p:cNvPr>
          <p:cNvSpPr txBox="1"/>
          <p:nvPr/>
        </p:nvSpPr>
        <p:spPr>
          <a:xfrm>
            <a:off x="386715" y="1535430"/>
            <a:ext cx="4942840" cy="11461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/>
            <a:br>
              <a:rPr lang="en-US" altLang="ru-RU" sz="2000" b="1" i="0" dirty="0">
                <a:solidFill>
                  <a:schemeClr val="bg1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</a:br>
            <a:endParaRPr lang="en-US" altLang="ru-RU" sz="2000" b="1" i="0" dirty="0">
              <a:solidFill>
                <a:srgbClr val="FF0000"/>
              </a:solidFill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</p:txBody>
      </p:sp>
      <p:pic>
        <p:nvPicPr>
          <p:cNvPr id="3" name="Рисунок 8">
            <a:extLst>
              <a:ext uri="{FF2B5EF4-FFF2-40B4-BE49-F238E27FC236}">
                <a16:creationId xmlns:a16="http://schemas.microsoft.com/office/drawing/2014/main" id="{171C7387-59F1-9708-3A77-DFAF12597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88" y="2865570"/>
            <a:ext cx="2403773" cy="1028351"/>
          </a:xfrm>
          <a:prstGeom prst="rect">
            <a:avLst/>
          </a:prstGeom>
        </p:spPr>
      </p:pic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155611A7-3B62-CE6C-E3BE-BDDE56D81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618" y="2865569"/>
            <a:ext cx="1168008" cy="1168008"/>
          </a:xfrm>
          <a:prstGeom prst="rect">
            <a:avLst/>
          </a:prstGeom>
        </p:spPr>
      </p:pic>
      <p:pic>
        <p:nvPicPr>
          <p:cNvPr id="9" name="Изображение 23">
            <a:extLst>
              <a:ext uri="{FF2B5EF4-FFF2-40B4-BE49-F238E27FC236}">
                <a16:creationId xmlns:a16="http://schemas.microsoft.com/office/drawing/2014/main" id="{AF29AE18-1260-78CC-DF46-E1E4BF1F6BD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376408" y="2994631"/>
            <a:ext cx="1168008" cy="1146174"/>
          </a:xfrm>
          <a:prstGeom prst="rect">
            <a:avLst/>
          </a:prstGeom>
        </p:spPr>
      </p:pic>
      <p:pic>
        <p:nvPicPr>
          <p:cNvPr id="17410" name="Picture 2">
            <a:extLst>
              <a:ext uri="{FF2B5EF4-FFF2-40B4-BE49-F238E27FC236}">
                <a16:creationId xmlns:a16="http://schemas.microsoft.com/office/drawing/2014/main" id="{32CA94A7-3647-46CC-DD41-183FF199B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855" y="2916481"/>
            <a:ext cx="1224324" cy="122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C372E0D-CC85-0754-F89D-0E38AF65511A}"/>
              </a:ext>
            </a:extLst>
          </p:cNvPr>
          <p:cNvSpPr txBox="1"/>
          <p:nvPr/>
        </p:nvSpPr>
        <p:spPr>
          <a:xfrm>
            <a:off x="505027" y="3992430"/>
            <a:ext cx="2167148" cy="2967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ПИР-Центра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A0EDCCC8-D713-1999-4541-479A41769B59}"/>
              </a:ext>
            </a:extLst>
          </p:cNvPr>
          <p:cNvSpPr txBox="1"/>
          <p:nvPr/>
        </p:nvSpPr>
        <p:spPr>
          <a:xfrm>
            <a:off x="3439511" y="4282957"/>
            <a:ext cx="2167148" cy="2967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«Ядерный Контроль» в </a:t>
            </a: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8428F117-43ED-FC0F-274A-BE7E5EE36F4E}"/>
              </a:ext>
            </a:extLst>
          </p:cNvPr>
          <p:cNvSpPr txBox="1"/>
          <p:nvPr/>
        </p:nvSpPr>
        <p:spPr>
          <a:xfrm>
            <a:off x="6096000" y="4183777"/>
            <a:ext cx="2167148" cy="2967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ПИР-Центр</a:t>
            </a: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55022E-2A16-84F0-9297-984BBE714ECA}"/>
              </a:ext>
            </a:extLst>
          </p:cNvPr>
          <p:cNvSpPr txBox="1"/>
          <p:nvPr/>
        </p:nvSpPr>
        <p:spPr>
          <a:xfrm>
            <a:off x="8382241" y="4183777"/>
            <a:ext cx="3156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«Ядерный Контроль» </a:t>
            </a:r>
            <a:endParaRPr lang="en-US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F0F0993C-8BA1-C018-EA50-87FF68B25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90" y="1090661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>
            <a:extLst>
              <a:ext uri="{FF2B5EF4-FFF2-40B4-BE49-F238E27FC236}">
                <a16:creationId xmlns:a16="http://schemas.microsoft.com/office/drawing/2014/main" id="{2AEFD494-E46E-52A7-4609-419A5EE78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713" y="1071489"/>
            <a:ext cx="1714743" cy="171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>
            <a:extLst>
              <a:ext uri="{FF2B5EF4-FFF2-40B4-BE49-F238E27FC236}">
                <a16:creationId xmlns:a16="http://schemas.microsoft.com/office/drawing/2014/main" id="{C022EF3E-5726-E874-65A1-FC8CF1531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788" y="1071489"/>
            <a:ext cx="1695571" cy="169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>
            <a:extLst>
              <a:ext uri="{FF2B5EF4-FFF2-40B4-BE49-F238E27FC236}">
                <a16:creationId xmlns:a16="http://schemas.microsoft.com/office/drawing/2014/main" id="{DCE3F60C-DFDE-0207-13AB-EC670F89F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626" y="1028524"/>
            <a:ext cx="1695571" cy="169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Прямая соединительная линия 23">
            <a:extLst>
              <a:ext uri="{FF2B5EF4-FFF2-40B4-BE49-F238E27FC236}">
                <a16:creationId xmlns:a16="http://schemas.microsoft.com/office/drawing/2014/main" id="{15E4D7D2-D9D0-679A-255B-A32529D6B53B}"/>
              </a:ext>
            </a:extLst>
          </p:cNvPr>
          <p:cNvCxnSpPr>
            <a:cxnSpLocks/>
          </p:cNvCxnSpPr>
          <p:nvPr/>
        </p:nvCxnSpPr>
        <p:spPr>
          <a:xfrm flipV="1">
            <a:off x="0" y="4769122"/>
            <a:ext cx="12192000" cy="9126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1">
            <a:extLst>
              <a:ext uri="{FF2B5EF4-FFF2-40B4-BE49-F238E27FC236}">
                <a16:creationId xmlns:a16="http://schemas.microsoft.com/office/drawing/2014/main" id="{A0C669F2-8712-63A3-CB95-A708C8E60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27" y="5876811"/>
            <a:ext cx="963511" cy="963511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78493B09-0ABB-41DE-7A33-6275F1B8BF41}"/>
              </a:ext>
            </a:extLst>
          </p:cNvPr>
          <p:cNvSpPr txBox="1"/>
          <p:nvPr/>
        </p:nvSpPr>
        <p:spPr>
          <a:xfrm>
            <a:off x="1468538" y="6174774"/>
            <a:ext cx="3371891" cy="403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Авторский канал Владимира Орлова «Собеседник-на-Пиру» в </a:t>
            </a: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Изображение 23">
            <a:extLst>
              <a:ext uri="{FF2B5EF4-FFF2-40B4-BE49-F238E27FC236}">
                <a16:creationId xmlns:a16="http://schemas.microsoft.com/office/drawing/2014/main" id="{0776C8C7-04F8-A8D1-F940-D543030E640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717451" y="5990794"/>
            <a:ext cx="963511" cy="782343"/>
          </a:xfrm>
          <a:prstGeom prst="rect">
            <a:avLst/>
          </a:prstGeom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6D0D4D71-D08C-861F-AB93-313026106FB7}"/>
              </a:ext>
            </a:extLst>
          </p:cNvPr>
          <p:cNvSpPr txBox="1"/>
          <p:nvPr/>
        </p:nvSpPr>
        <p:spPr>
          <a:xfrm>
            <a:off x="6696295" y="6188219"/>
            <a:ext cx="3371891" cy="403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Авторский канал Владимира Орлова «Собеседник-на-Пиру» в </a:t>
            </a: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20" name="Picture 12">
            <a:extLst>
              <a:ext uri="{FF2B5EF4-FFF2-40B4-BE49-F238E27FC236}">
                <a16:creationId xmlns:a16="http://schemas.microsoft.com/office/drawing/2014/main" id="{79076F81-FD27-EB4F-C895-26AA09CFD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46" y="4881511"/>
            <a:ext cx="1067606" cy="106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>
            <a:extLst>
              <a:ext uri="{FF2B5EF4-FFF2-40B4-BE49-F238E27FC236}">
                <a16:creationId xmlns:a16="http://schemas.microsoft.com/office/drawing/2014/main" id="{9F6DD228-937D-96DB-5F80-4FE5C92AA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252" y="4856568"/>
            <a:ext cx="1067606" cy="113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1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1cd0a15-cc8a-4a7c-b56f-cf9833a3620c" xsi:nil="true"/>
    <lcf76f155ced4ddcb4097134ff3c332f xmlns="01885522-e4dc-4b70-b936-e1d8bbda5d9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31548239300CA4C95CD538578BA59C7" ma:contentTypeVersion="17" ma:contentTypeDescription="Создание документа." ma:contentTypeScope="" ma:versionID="78496b1b3bbcef68379f23e94be17257">
  <xsd:schema xmlns:xsd="http://www.w3.org/2001/XMLSchema" xmlns:xs="http://www.w3.org/2001/XMLSchema" xmlns:p="http://schemas.microsoft.com/office/2006/metadata/properties" xmlns:ns2="81cd0a15-cc8a-4a7c-b56f-cf9833a3620c" xmlns:ns3="e1fa5248-e678-4561-8a6e-78fd3f5efc8f" xmlns:ns4="01885522-e4dc-4b70-b936-e1d8bbda5d93" targetNamespace="http://schemas.microsoft.com/office/2006/metadata/properties" ma:root="true" ma:fieldsID="17750fd1731483140612954b89b27d92" ns2:_="" ns3:_="" ns4:_="">
    <xsd:import namespace="81cd0a15-cc8a-4a7c-b56f-cf9833a3620c"/>
    <xsd:import namespace="e1fa5248-e678-4561-8a6e-78fd3f5efc8f"/>
    <xsd:import namespace="01885522-e4dc-4b70-b936-e1d8bbda5d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lcf76f155ced4ddcb4097134ff3c332f" minOccurs="0"/>
                <xsd:element ref="ns2:TaxCatchAll" minOccurs="0"/>
                <xsd:element ref="ns4:MediaServiceObjectDetectorVersion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cd0a15-cc8a-4a7c-b56f-cf9833a3620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CatchAll" ma:index="22" nillable="true" ma:displayName="Taxonomy Catch All Column" ma:hidden="true" ma:list="{e5b68896-dc63-4697-a361-63569fead748}" ma:internalName="TaxCatchAll" ma:showField="CatchAllData" ma:web="81cd0a15-cc8a-4a7c-b56f-cf9833a362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fa5248-e678-4561-8a6e-78fd3f5efc8f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885522-e4dc-4b70-b936-e1d8bbda5d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85f1ee56-f8b7-444a-b52d-6a2bfe42d4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DB4EB2-86E5-4B41-A811-943DCA2B0A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38C699-3C65-4C01-8C2A-94E75440CFC1}">
  <ds:schemaRefs>
    <ds:schemaRef ds:uri="http://schemas.microsoft.com/office/2006/metadata/properties"/>
    <ds:schemaRef ds:uri="http://schemas.microsoft.com/office/infopath/2007/PartnerControls"/>
    <ds:schemaRef ds:uri="81cd0a15-cc8a-4a7c-b56f-cf9833a3620c"/>
    <ds:schemaRef ds:uri="01885522-e4dc-4b70-b936-e1d8bbda5d93"/>
  </ds:schemaRefs>
</ds:datastoreItem>
</file>

<file path=customXml/itemProps3.xml><?xml version="1.0" encoding="utf-8"?>
<ds:datastoreItem xmlns:ds="http://schemas.openxmlformats.org/officeDocument/2006/customXml" ds:itemID="{E4E4BD8F-6F66-4AC5-ACE8-5421E3B23E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cd0a15-cc8a-4a7c-b56f-cf9833a3620c"/>
    <ds:schemaRef ds:uri="e1fa5248-e678-4561-8a6e-78fd3f5efc8f"/>
    <ds:schemaRef ds:uri="01885522-e4dc-4b70-b936-e1d8bbda5d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4352</TotalTime>
  <Words>1606</Words>
  <Application>Microsoft Macintosh PowerPoint</Application>
  <PresentationFormat>Widescreen</PresentationFormat>
  <Paragraphs>172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Lucida Sans Unicode</vt:lpstr>
      <vt:lpstr>Open Sans ExtraBold</vt:lpstr>
      <vt:lpstr>Times New Roman</vt:lpstr>
      <vt:lpstr>Тема Office</vt:lpstr>
      <vt:lpstr>          Презентация магистерской программы МГИМО МИД России и ПИР-Центра «Международная безопасность»  Владимир Орлов, основатель и директор ПИР-Центра, руководитель магистерской программы «Международная безопасность» и профессор кафедры ПАМП МГИМО МИД России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the Multipolarity:  Prospects for the Russian Foreign Policy</dc:title>
  <dc:creator>Elena Karnaukhova</dc:creator>
  <cp:lastModifiedBy>Office</cp:lastModifiedBy>
  <cp:revision>209</cp:revision>
  <dcterms:created xsi:type="dcterms:W3CDTF">2023-10-30T08:06:51Z</dcterms:created>
  <dcterms:modified xsi:type="dcterms:W3CDTF">2026-04-21T09:32:35Z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0x010100431548239300CA4C95CD538578BA59C7</vt:lpwstr>
  </property>
</Properties>
</file>