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5" r:id="rId2"/>
    <p:sldId id="257" r:id="rId3"/>
    <p:sldId id="258" r:id="rId4"/>
    <p:sldId id="261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2E2"/>
    <a:srgbClr val="63BDD4"/>
    <a:srgbClr val="80C7D8"/>
    <a:srgbClr val="001018"/>
    <a:srgbClr val="0069B1"/>
    <a:srgbClr val="163D5C"/>
    <a:srgbClr val="2FA6D4"/>
    <a:srgbClr val="001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2457" autoAdjust="0"/>
  </p:normalViewPr>
  <p:slideViewPr>
    <p:cSldViewPr snapToGrid="0" snapToObjects="1">
      <p:cViewPr varScale="1">
        <p:scale>
          <a:sx n="114" d="100"/>
          <a:sy n="114" d="100"/>
        </p:scale>
        <p:origin x="1332" y="114"/>
      </p:cViewPr>
      <p:guideLst>
        <p:guide orient="horz" pos="216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E99BE-4A98-4A62-8EAC-F45BDFF570C2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D6046-16DD-4D10-ABB9-2E5DD559C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272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6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6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1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5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8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40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4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8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0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1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5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89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БИЗНЕС – КЕЙС </a:t>
            </a:r>
            <a:r>
              <a:rPr lang="en-US" sz="2800" b="1" dirty="0">
                <a:solidFill>
                  <a:srgbClr val="FFFFFF"/>
                </a:solidFill>
                <a:latin typeface="Times"/>
                <a:cs typeface="Times"/>
              </a:rPr>
              <a:t>“YELLOW CAKE”</a:t>
            </a:r>
            <a:endParaRPr lang="ru-RU" sz="2800" b="1" dirty="0">
              <a:solidFill>
                <a:srgbClr val="FFFFFF"/>
              </a:solidFill>
              <a:latin typeface="Times"/>
              <a:cs typeface="Times"/>
            </a:endParaRPr>
          </a:p>
        </p:txBody>
      </p:sp>
      <p:pic>
        <p:nvPicPr>
          <p:cNvPr id="15" name="Picture 1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326028"/>
            <a:ext cx="9162000" cy="552963"/>
          </a:xfrm>
          <a:prstGeom prst="rect">
            <a:avLst/>
          </a:prstGeom>
        </p:spPr>
      </p:pic>
      <p:pic>
        <p:nvPicPr>
          <p:cNvPr id="14" name="Picture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54" y="173407"/>
            <a:ext cx="13573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07.07.2026</a:t>
            </a:r>
          </a:p>
        </p:txBody>
      </p:sp>
      <p:pic>
        <p:nvPicPr>
          <p:cNvPr id="6" name="Picture 2" descr="https://i.pinimg.com/736x/ae/18/64/ae1864d06f37b5c16de653a5a734a8b3--moist-yellow-cakes-yellow-cake-recip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46" y="1079177"/>
            <a:ext cx="4271376" cy="315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minexkazakhstan.com/2019/wp-content/uploads/2019/04/inbusiness.kz_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156" y="2989401"/>
            <a:ext cx="4215008" cy="312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49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89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ЗАДАНИЕ</a:t>
            </a:r>
          </a:p>
        </p:txBody>
      </p:sp>
      <p:pic>
        <p:nvPicPr>
          <p:cNvPr id="15" name="Picture 1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326028"/>
            <a:ext cx="9162000" cy="552963"/>
          </a:xfrm>
          <a:prstGeom prst="rect">
            <a:avLst/>
          </a:prstGeom>
        </p:spPr>
      </p:pic>
      <p:pic>
        <p:nvPicPr>
          <p:cNvPr id="1028" name="Picture 4" descr="https://open4business.com.ua/wp-content/uploads/2018/05/fotolia_39243415_subscription_monthly_m-tt-width-1560-height-964-lazyload-0-crop-1-bgcolor-00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053" y="2047841"/>
            <a:ext cx="5247582" cy="324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87890" y="1164919"/>
            <a:ext cx="8743168" cy="551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РАССЧИТАТЬ С КАКОЙ КОМПАНИЕЙ ВЫГОДНЕЕ ЗАКЛЮЧИТЬ КОНТРАКТ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 ПОКУПКУ ПРИРОДНОГО УРАНА</a:t>
            </a: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28.09.2020</a:t>
            </a:r>
          </a:p>
        </p:txBody>
      </p:sp>
    </p:spTree>
    <p:extLst>
      <p:ext uri="{BB962C8B-B14F-4D97-AF65-F5344CB8AC3E}">
        <p14:creationId xmlns:p14="http://schemas.microsoft.com/office/powerpoint/2010/main" val="224333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0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343" y="-1"/>
            <a:ext cx="7543219" cy="87389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ИСХОДНЫЕ И СПРАВОЧНЫЕ ДАННЫЕ</a:t>
            </a:r>
          </a:p>
        </p:txBody>
      </p:sp>
      <p:pic>
        <p:nvPicPr>
          <p:cNvPr id="10" name="Picture 9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000" y="6316393"/>
            <a:ext cx="9162000" cy="5529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868383"/>
            <a:ext cx="9144000" cy="263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Предмет контракта</a:t>
            </a: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</a:rPr>
              <a:t>: “Yellow cake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(Жёлтый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кек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</a:rPr>
              <a:t>” –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природный уран в форме закиси-окиси. Химическая формула соединения</a:t>
            </a: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ru-RU" sz="1600" b="1" dirty="0">
                <a:solidFill>
                  <a:schemeClr val="accent1">
                    <a:lumMod val="50000"/>
                  </a:schemeClr>
                </a:solidFill>
              </a:rPr>
              <a:t>U</a:t>
            </a:r>
            <a:r>
              <a:rPr lang="en-US" altLang="ru-RU" sz="1600" b="1" baseline="-25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altLang="ru-RU" sz="1600" b="1" dirty="0">
                <a:solidFill>
                  <a:schemeClr val="accent1">
                    <a:lumMod val="50000"/>
                  </a:schemeClr>
                </a:solidFill>
              </a:rPr>
              <a:t>O</a:t>
            </a:r>
            <a:r>
              <a:rPr lang="en-US" altLang="ru-RU" sz="1600" b="1" baseline="-25000" dirty="0">
                <a:solidFill>
                  <a:schemeClr val="accent1">
                    <a:lumMod val="50000"/>
                  </a:schemeClr>
                </a:solidFill>
              </a:rPr>
              <a:t>8.</a:t>
            </a:r>
            <a:endParaRPr lang="en-GB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Компания «А» предлагает заключить контракт со скидкой 5% от текущей рыночной цены, которая составляет 71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за 1 фунт закиси-окиси урана (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U</a:t>
            </a:r>
            <a:r>
              <a:rPr lang="en-US" sz="1600" b="1" baseline="-25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O</a:t>
            </a:r>
            <a:r>
              <a:rPr lang="en-US" sz="1600" b="1" baseline="-25000" dirty="0">
                <a:solidFill>
                  <a:schemeClr val="accent1">
                    <a:lumMod val="50000"/>
                  </a:schemeClr>
                </a:solidFill>
              </a:rPr>
              <a:t>8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3. Компания «В» предлагает заключить контракт по цене 1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71,85$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за 1 кг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U.</a:t>
            </a:r>
            <a:endParaRPr lang="ru-RU" sz="16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Для упрощения расчётов принимается, что закись-окись природного урана содержит только изотоп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U-238.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07.07.2026</a:t>
            </a:r>
          </a:p>
        </p:txBody>
      </p:sp>
      <p:pic>
        <p:nvPicPr>
          <p:cNvPr id="2054" name="Picture 6" descr="https://image.shutterstock.com/z/stock-photo-element-oxygen-of-the-periodic-table-2985335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21"/>
          <a:stretch/>
        </p:blipFill>
        <p:spPr bwMode="auto">
          <a:xfrm>
            <a:off x="591361" y="3682459"/>
            <a:ext cx="2555455" cy="241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wise-owl.com/media/cache/education_article_show/uploads/portfolios/e71d669c44b1_berkley-resourc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754" y="3662678"/>
            <a:ext cx="2626432" cy="261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tatic.abcteach.com/free_preview/k/kglbconvscalergb_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80" y="3809706"/>
            <a:ext cx="2278065" cy="227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89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0"/>
            <a:ext cx="9180000" cy="873891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-1"/>
            <a:ext cx="8229600" cy="873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 Вычисления</a:t>
            </a:r>
          </a:p>
        </p:txBody>
      </p:sp>
      <p:pic>
        <p:nvPicPr>
          <p:cNvPr id="37" name="Picture 36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326028"/>
            <a:ext cx="9162000" cy="55296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8611" y="1135899"/>
            <a:ext cx="6610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</a:t>
            </a:r>
            <a:r>
              <a:rPr lang="en-US" dirty="0"/>
              <a:t>.  </a:t>
            </a:r>
            <a:r>
              <a:rPr lang="ru-RU" dirty="0"/>
              <a:t>Определение коэффициента пересчёта для урана (</a:t>
            </a:r>
            <a:r>
              <a:rPr lang="en-US" dirty="0"/>
              <a:t>U</a:t>
            </a:r>
            <a:r>
              <a:rPr lang="ru-RU" dirty="0"/>
              <a:t>)</a:t>
            </a:r>
            <a:r>
              <a:rPr lang="en-US" dirty="0"/>
              <a:t> </a:t>
            </a:r>
            <a:r>
              <a:rPr lang="ru-RU" dirty="0"/>
              <a:t>в</a:t>
            </a:r>
            <a:r>
              <a:rPr lang="en-US" dirty="0"/>
              <a:t> U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8</a:t>
            </a:r>
            <a:r>
              <a:rPr lang="en-US" dirty="0"/>
              <a:t>.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671526"/>
              </p:ext>
            </p:extLst>
          </p:nvPr>
        </p:nvGraphicFramePr>
        <p:xfrm>
          <a:off x="231212" y="1543921"/>
          <a:ext cx="3784600" cy="114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962291951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1314215986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3965921445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131323086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1565397527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Атомная</a:t>
                      </a:r>
                      <a:r>
                        <a:rPr lang="ru-RU" sz="11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масса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Кол-во атомов в</a:t>
                      </a:r>
                      <a:r>
                        <a:rPr lang="en-US" sz="1100" u="none" strike="noStrike" dirty="0">
                          <a:effectLst/>
                        </a:rPr>
                        <a:t> U</a:t>
                      </a:r>
                      <a:r>
                        <a:rPr lang="en-US" sz="1100" u="none" strike="noStrike" baseline="-25000" dirty="0">
                          <a:effectLst/>
                        </a:rPr>
                        <a:t>3</a:t>
                      </a:r>
                      <a:r>
                        <a:rPr lang="en-US" sz="1100" u="none" strike="noStrike" dirty="0">
                          <a:effectLst/>
                        </a:rPr>
                        <a:t>O</a:t>
                      </a:r>
                      <a:r>
                        <a:rPr lang="en-US" sz="1100" u="none" strike="noStrike" baseline="-25000" dirty="0">
                          <a:effectLst/>
                        </a:rPr>
                        <a:t>8</a:t>
                      </a:r>
                      <a:endParaRPr lang="en-US" sz="11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Масса</a:t>
                      </a:r>
                      <a:r>
                        <a:rPr lang="ru-RU" sz="11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в молекуле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Доля</a:t>
                      </a:r>
                      <a:r>
                        <a:rPr lang="ru-RU" sz="11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в общей массе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13184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Уран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238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714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0,8480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68074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Кислород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0,1520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37122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Всего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842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1,0000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4571183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563488"/>
              </p:ext>
            </p:extLst>
          </p:nvPr>
        </p:nvGraphicFramePr>
        <p:xfrm>
          <a:off x="4410873" y="1716138"/>
          <a:ext cx="1685924" cy="377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8543">
                  <a:extLst>
                    <a:ext uri="{9D8B030D-6E8A-4147-A177-3AD203B41FA5}">
                      <a16:colId xmlns:a16="http://schemas.microsoft.com/office/drawing/2014/main" val="60056808"/>
                    </a:ext>
                  </a:extLst>
                </a:gridCol>
                <a:gridCol w="617381">
                  <a:extLst>
                    <a:ext uri="{9D8B030D-6E8A-4147-A177-3AD203B41FA5}">
                      <a16:colId xmlns:a16="http://schemas.microsoft.com/office/drawing/2014/main" val="1980102486"/>
                    </a:ext>
                  </a:extLst>
                </a:gridCol>
              </a:tblGrid>
              <a:tr h="3774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Фунтов</a:t>
                      </a:r>
                      <a:r>
                        <a:rPr lang="ru-RU" sz="16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в кг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4252444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56155" y="2808110"/>
            <a:ext cx="4648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</a:rPr>
              <a:t>Коэффициент пересчёта: 2,2 : 0,848 = 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</a:rPr>
              <a:t>2,59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</a:rPr>
              <a:t>43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</a:t>
            </a:r>
            <a:r>
              <a:rPr lang="en-US" sz="1400" b="1" dirty="0">
                <a:solidFill>
                  <a:schemeClr val="bg1"/>
                </a:solidFill>
              </a:rPr>
              <a:t>07</a:t>
            </a:r>
            <a:r>
              <a:rPr lang="ru-RU" sz="1400" b="1" dirty="0">
                <a:solidFill>
                  <a:schemeClr val="bg1"/>
                </a:solidFill>
              </a:rPr>
              <a:t>.0</a:t>
            </a:r>
            <a:r>
              <a:rPr lang="en-US" sz="1400" b="1" dirty="0">
                <a:solidFill>
                  <a:schemeClr val="bg1"/>
                </a:solidFill>
              </a:rPr>
              <a:t>7</a:t>
            </a:r>
            <a:r>
              <a:rPr lang="ru-RU" sz="1400" b="1" dirty="0">
                <a:solidFill>
                  <a:schemeClr val="bg1"/>
                </a:solidFill>
              </a:rPr>
              <a:t>.202</a:t>
            </a:r>
            <a:r>
              <a:rPr lang="en-US" sz="1400" b="1" dirty="0">
                <a:solidFill>
                  <a:schemeClr val="bg1"/>
                </a:solidFill>
              </a:rPr>
              <a:t>6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A79D79-13EF-A895-317A-CA6D5BB7F8E2}"/>
              </a:ext>
            </a:extLst>
          </p:cNvPr>
          <p:cNvSpPr txBox="1"/>
          <p:nvPr/>
        </p:nvSpPr>
        <p:spPr>
          <a:xfrm>
            <a:off x="248611" y="3293291"/>
            <a:ext cx="6610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  <a:r>
              <a:rPr lang="en-US" dirty="0"/>
              <a:t>.  </a:t>
            </a:r>
            <a:r>
              <a:rPr lang="ru-RU" dirty="0"/>
              <a:t>Определение стоимости 1 кг в предложении компании «А»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0C263CCD-EF5E-5A0B-BD23-9742076F4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588589"/>
              </p:ext>
            </p:extLst>
          </p:nvPr>
        </p:nvGraphicFramePr>
        <p:xfrm>
          <a:off x="214210" y="3656607"/>
          <a:ext cx="8750059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932">
                  <a:extLst>
                    <a:ext uri="{9D8B030D-6E8A-4147-A177-3AD203B41FA5}">
                      <a16:colId xmlns:a16="http://schemas.microsoft.com/office/drawing/2014/main" val="557808150"/>
                    </a:ext>
                  </a:extLst>
                </a:gridCol>
                <a:gridCol w="3210535">
                  <a:extLst>
                    <a:ext uri="{9D8B030D-6E8A-4147-A177-3AD203B41FA5}">
                      <a16:colId xmlns:a16="http://schemas.microsoft.com/office/drawing/2014/main" val="220976699"/>
                    </a:ext>
                  </a:extLst>
                </a:gridCol>
                <a:gridCol w="3359592">
                  <a:extLst>
                    <a:ext uri="{9D8B030D-6E8A-4147-A177-3AD203B41FA5}">
                      <a16:colId xmlns:a16="http://schemas.microsoft.com/office/drawing/2014/main" val="26198192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1 фунта 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U3O8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1 фунта 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U3O8 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согласно предложения компании «А» со скидкой 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Стоимость 1 кг </a:t>
                      </a:r>
                      <a:r>
                        <a:rPr lang="en-US" dirty="0"/>
                        <a:t>U </a:t>
                      </a:r>
                      <a:r>
                        <a:rPr lang="ru-RU" dirty="0"/>
                        <a:t> согласно предложения компании «А»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089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71$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71</a:t>
                      </a:r>
                      <a:r>
                        <a:rPr lang="en-US" dirty="0"/>
                        <a:t>$ </a:t>
                      </a:r>
                      <a:r>
                        <a:rPr lang="ru-RU" dirty="0"/>
                        <a:t>-</a:t>
                      </a:r>
                      <a:r>
                        <a:rPr lang="en-US" dirty="0"/>
                        <a:t> </a:t>
                      </a:r>
                      <a:r>
                        <a:rPr lang="ru-RU" dirty="0"/>
                        <a:t>5% = 67,45</a:t>
                      </a:r>
                      <a:r>
                        <a:rPr lang="en-US" dirty="0"/>
                        <a:t>$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67,45 $ * 2,</a:t>
                      </a:r>
                      <a:r>
                        <a:rPr lang="ru-RU" dirty="0"/>
                        <a:t>6</a:t>
                      </a:r>
                      <a:r>
                        <a:rPr lang="en-US" dirty="0"/>
                        <a:t> = 175,3</a:t>
                      </a:r>
                      <a:r>
                        <a:rPr lang="ru-RU" dirty="0"/>
                        <a:t>7</a:t>
                      </a:r>
                      <a:r>
                        <a:rPr lang="en-US" dirty="0"/>
                        <a:t>$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32712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B487A2A-521E-F03A-0F5D-F0783A27993B}"/>
              </a:ext>
            </a:extLst>
          </p:cNvPr>
          <p:cNvSpPr txBox="1"/>
          <p:nvPr/>
        </p:nvSpPr>
        <p:spPr>
          <a:xfrm>
            <a:off x="300343" y="5055026"/>
            <a:ext cx="7254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  <a:r>
              <a:rPr lang="en-US" dirty="0"/>
              <a:t>.  </a:t>
            </a:r>
            <a:r>
              <a:rPr lang="ru-RU" dirty="0"/>
              <a:t>Сравнение стоимости 1 кг </a:t>
            </a:r>
            <a:r>
              <a:rPr lang="en-US" dirty="0"/>
              <a:t>U </a:t>
            </a:r>
            <a:r>
              <a:rPr lang="ru-RU" dirty="0"/>
              <a:t>в предложениях компаний «А» и «В»</a:t>
            </a:r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AACB7D17-D08A-D520-D3C9-5C814CDAA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203309"/>
              </p:ext>
            </p:extLst>
          </p:nvPr>
        </p:nvGraphicFramePr>
        <p:xfrm>
          <a:off x="1146956" y="5413484"/>
          <a:ext cx="6096000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013112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309870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651268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Компания «А»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СРАВНЕНИЕ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Компания «В»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153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175,37 </a:t>
                      </a:r>
                      <a:r>
                        <a:rPr lang="en-US" dirty="0"/>
                        <a:t>$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EE0000"/>
                          </a:solidFill>
                        </a:rPr>
                        <a:t>&gt;</a:t>
                      </a:r>
                      <a:endParaRPr lang="ru-RU" sz="2400" b="1" dirty="0">
                        <a:solidFill>
                          <a:srgbClr val="EE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171,85 $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402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824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  <p:bldP spid="9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0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03" y="-2974"/>
            <a:ext cx="7623851" cy="839288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FFFFFF"/>
                </a:solidFill>
                <a:latin typeface="Times"/>
                <a:cs typeface="Times"/>
              </a:rPr>
              <a:t>  </a:t>
            </a:r>
            <a:r>
              <a:rPr lang="ru-RU" altLang="ru-RU" sz="2800" b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Определение стоимости 1 кг обогащенного уранового продукта</a:t>
            </a:r>
            <a:endParaRPr lang="ru-RU" sz="2800" b="1" dirty="0">
              <a:solidFill>
                <a:srgbClr val="FFFFFF"/>
              </a:solidFill>
              <a:latin typeface="Times"/>
              <a:cs typeface="Times"/>
            </a:endParaRPr>
          </a:p>
        </p:txBody>
      </p:sp>
      <p:pic>
        <p:nvPicPr>
          <p:cNvPr id="10" name="Picture 9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000" y="6316393"/>
            <a:ext cx="9162000" cy="552963"/>
          </a:xfrm>
          <a:prstGeom prst="rect">
            <a:avLst/>
          </a:prstGeom>
        </p:spPr>
      </p:pic>
      <p:pic>
        <p:nvPicPr>
          <p:cNvPr id="60" name="Picture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54" y="173407"/>
            <a:ext cx="13573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528" y="1268760"/>
                <a:ext cx="8533618" cy="6408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𝑬𝑼𝑷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𝑺𝑾𝑼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)∗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𝑺𝑾𝑼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𝑼</m:t>
                          </m:r>
                          <m:r>
                            <a:rPr lang="en-US" sz="2000" b="1" i="1" baseline="-250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  <m:r>
                            <a:rPr lang="en-US" sz="2000" b="1" i="1" baseline="-250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)∗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𝒄𝒐𝒏𝒗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𝑼</m:t>
                          </m:r>
                          <m:r>
                            <a:rPr lang="en-US" sz="2000" b="1" i="1" baseline="-250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  <m:r>
                            <a:rPr lang="en-US" sz="2000" b="1" i="1" baseline="-250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)∗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  <m:r>
                            <a:rPr lang="en-US" sz="2000" b="1" i="1" baseline="-250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  <m:r>
                            <a:rPr lang="en-US" sz="2000" b="1" i="1" baseline="-250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∗(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8760"/>
                <a:ext cx="8533618" cy="6408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89098" y="1965893"/>
            <a:ext cx="858378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Q(SWU) – </a:t>
            </a:r>
            <a:r>
              <a:rPr lang="ru-RU" dirty="0"/>
              <a:t>расчётное кол-во ЕРР, необходимое для производства 1 кг обогащенного урана</a:t>
            </a:r>
            <a:r>
              <a:rPr lang="en-US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Q(U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8</a:t>
            </a:r>
            <a:r>
              <a:rPr lang="en-US" dirty="0"/>
              <a:t>) – </a:t>
            </a:r>
            <a:r>
              <a:rPr lang="ru-RU" dirty="0"/>
              <a:t>расчётное количество природного урана, необходимого для производства </a:t>
            </a:r>
            <a:r>
              <a:rPr lang="en-US" dirty="0"/>
              <a:t>1 </a:t>
            </a:r>
            <a:r>
              <a:rPr lang="ru-RU" dirty="0"/>
              <a:t>кг</a:t>
            </a:r>
            <a:r>
              <a:rPr lang="en-US" dirty="0"/>
              <a:t> </a:t>
            </a:r>
            <a:r>
              <a:rPr lang="ru-RU" dirty="0"/>
              <a:t>обогащенного урана</a:t>
            </a:r>
            <a:r>
              <a:rPr lang="en-US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P(SWU) – </a:t>
            </a:r>
            <a:r>
              <a:rPr lang="ru-RU" dirty="0"/>
              <a:t>контрактная цена ЕРР</a:t>
            </a:r>
            <a:r>
              <a:rPr lang="en-US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P(</a:t>
            </a:r>
            <a:r>
              <a:rPr lang="en-US" dirty="0" err="1"/>
              <a:t>conv</a:t>
            </a:r>
            <a:r>
              <a:rPr lang="en-US" dirty="0"/>
              <a:t>) – </a:t>
            </a:r>
            <a:r>
              <a:rPr lang="ru-RU" dirty="0"/>
              <a:t>контрактная цена конверсии природного урана из природного урана в форме закиси-окиси в </a:t>
            </a:r>
            <a:r>
              <a:rPr lang="ru-RU" dirty="0" err="1"/>
              <a:t>гексафторид</a:t>
            </a:r>
            <a:r>
              <a:rPr lang="ru-RU" dirty="0"/>
              <a:t> урана, за 1 кг урана</a:t>
            </a:r>
            <a:r>
              <a:rPr lang="en-US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P(U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8</a:t>
            </a:r>
            <a:r>
              <a:rPr lang="en-US" dirty="0"/>
              <a:t>) – </a:t>
            </a:r>
            <a:r>
              <a:rPr lang="ru-RU" dirty="0"/>
              <a:t>цена природного урана</a:t>
            </a:r>
            <a:r>
              <a:rPr lang="en-US" dirty="0"/>
              <a:t>, </a:t>
            </a:r>
            <a:r>
              <a:rPr lang="ru-RU" dirty="0"/>
              <a:t>за 1 кг урана</a:t>
            </a:r>
            <a:r>
              <a:rPr lang="en-US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k1 – </a:t>
            </a:r>
            <a:r>
              <a:rPr lang="ru-RU" dirty="0"/>
              <a:t>коэффициент потерь при конверсии урана</a:t>
            </a:r>
            <a:r>
              <a:rPr lang="en-US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k2 – </a:t>
            </a:r>
            <a:r>
              <a:rPr lang="ru-RU" dirty="0"/>
              <a:t>коэффициент потерь при обогащении урана.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28.09.2020</a:t>
            </a:r>
          </a:p>
        </p:txBody>
      </p:sp>
    </p:spTree>
    <p:extLst>
      <p:ext uri="{BB962C8B-B14F-4D97-AF65-F5344CB8AC3E}">
        <p14:creationId xmlns:p14="http://schemas.microsoft.com/office/powerpoint/2010/main" val="135974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5328</TotalTime>
  <Words>452</Words>
  <Application>Microsoft Office PowerPoint</Application>
  <PresentationFormat>Экран (4:3)</PresentationFormat>
  <Paragraphs>62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 Math</vt:lpstr>
      <vt:lpstr>Times</vt:lpstr>
      <vt:lpstr>Office Theme</vt:lpstr>
      <vt:lpstr>БИЗНЕС – КЕЙС “YELLOW CAKE”</vt:lpstr>
      <vt:lpstr>ЗАДАНИЕ</vt:lpstr>
      <vt:lpstr>ИСХОДНЫЕ И СПРАВОЧНЫЕ ДАННЫЕ</vt:lpstr>
      <vt:lpstr>Презентация PowerPoint</vt:lpstr>
      <vt:lpstr>  Определение стоимости 1 кг обогащенного уранового продукта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</dc:creator>
  <cp:lastModifiedBy>Gleb Efremov</cp:lastModifiedBy>
  <cp:revision>172</cp:revision>
  <dcterms:created xsi:type="dcterms:W3CDTF">2013-04-29T12:21:11Z</dcterms:created>
  <dcterms:modified xsi:type="dcterms:W3CDTF">2026-07-06T14:06:00Z</dcterms:modified>
</cp:coreProperties>
</file>