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5" r:id="rId2"/>
    <p:sldId id="257" r:id="rId3"/>
    <p:sldId id="258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E2E2"/>
    <a:srgbClr val="63BDD4"/>
    <a:srgbClr val="80C7D8"/>
    <a:srgbClr val="001018"/>
    <a:srgbClr val="0069B1"/>
    <a:srgbClr val="163D5C"/>
    <a:srgbClr val="2FA6D4"/>
    <a:srgbClr val="001E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2" autoAdjust="0"/>
    <p:restoredTop sz="92457" autoAdjust="0"/>
  </p:normalViewPr>
  <p:slideViewPr>
    <p:cSldViewPr snapToGrid="0" snapToObjects="1">
      <p:cViewPr varScale="1">
        <p:scale>
          <a:sx n="114" d="100"/>
          <a:sy n="114" d="100"/>
        </p:scale>
        <p:origin x="1332" y="114"/>
      </p:cViewPr>
      <p:guideLst>
        <p:guide orient="horz" pos="216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E99BE-4A98-4A62-8EAC-F45BDFF570C2}" type="datetimeFigureOut">
              <a:rPr lang="ru-RU" smtClean="0"/>
              <a:t>06.07.2026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D6046-16DD-4D10-ABB9-2E5DD559CA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272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165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6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91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52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87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400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745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580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904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31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8678-C888-2040-9B30-D7B5F0A43ECF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36B7F-0518-D74C-B70B-DFAE9C12E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5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89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FF"/>
                </a:solidFill>
                <a:latin typeface="Times"/>
                <a:cs typeface="Times"/>
              </a:rPr>
              <a:t>БИЗНЕС – КЕЙС </a:t>
            </a:r>
            <a:r>
              <a:rPr lang="en-US" sz="2800" b="1" dirty="0">
                <a:solidFill>
                  <a:srgbClr val="FFFFFF"/>
                </a:solidFill>
                <a:latin typeface="Times"/>
                <a:cs typeface="Times"/>
              </a:rPr>
              <a:t>“30B”</a:t>
            </a:r>
            <a:endParaRPr lang="ru-RU" sz="2800" b="1" dirty="0">
              <a:solidFill>
                <a:srgbClr val="FFFFFF"/>
              </a:solidFill>
              <a:latin typeface="Times"/>
              <a:cs typeface="Times"/>
            </a:endParaRPr>
          </a:p>
        </p:txBody>
      </p:sp>
      <p:pic>
        <p:nvPicPr>
          <p:cNvPr id="15" name="Picture 1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326028"/>
            <a:ext cx="9162000" cy="5529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</a:t>
            </a:r>
            <a:r>
              <a:rPr lang="en-US" sz="1400" b="1" dirty="0">
                <a:solidFill>
                  <a:schemeClr val="bg1"/>
                </a:solidFill>
              </a:rPr>
              <a:t>07</a:t>
            </a:r>
            <a:r>
              <a:rPr lang="ru-RU" sz="1400" b="1" dirty="0">
                <a:solidFill>
                  <a:schemeClr val="bg1"/>
                </a:solidFill>
              </a:rPr>
              <a:t>.0</a:t>
            </a:r>
            <a:r>
              <a:rPr lang="en-US" sz="1400" b="1" dirty="0">
                <a:solidFill>
                  <a:schemeClr val="bg1"/>
                </a:solidFill>
              </a:rPr>
              <a:t>7</a:t>
            </a:r>
            <a:r>
              <a:rPr lang="ru-RU" sz="1400" b="1" dirty="0">
                <a:solidFill>
                  <a:schemeClr val="bg1"/>
                </a:solidFill>
              </a:rPr>
              <a:t>.202</a:t>
            </a:r>
            <a:r>
              <a:rPr lang="en-US" sz="1400" b="1" dirty="0">
                <a:solidFill>
                  <a:schemeClr val="bg1"/>
                </a:solidFill>
              </a:rPr>
              <a:t>6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625" t="31751" r="34844" b="31499"/>
          <a:stretch/>
        </p:blipFill>
        <p:spPr>
          <a:xfrm>
            <a:off x="14255" y="1504950"/>
            <a:ext cx="9119896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496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389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FF"/>
                </a:solidFill>
                <a:latin typeface="Times"/>
                <a:cs typeface="Times"/>
              </a:rPr>
              <a:t>ЗАДАНИЕ</a:t>
            </a:r>
          </a:p>
        </p:txBody>
      </p:sp>
      <p:pic>
        <p:nvPicPr>
          <p:cNvPr id="15" name="Picture 14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326028"/>
            <a:ext cx="9162000" cy="552963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87890" y="1164919"/>
            <a:ext cx="8743168" cy="551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рассчитать необходимое количество контейнеров для перевозки урана </a:t>
            </a:r>
            <a:endParaRPr lang="ru-RU" alt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6406" t="23500" r="34531" b="24750"/>
          <a:stretch/>
        </p:blipFill>
        <p:spPr>
          <a:xfrm>
            <a:off x="1692254" y="1850757"/>
            <a:ext cx="5981700" cy="39433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</a:t>
            </a:r>
            <a:r>
              <a:rPr lang="en-US" sz="1400" b="1" dirty="0">
                <a:solidFill>
                  <a:schemeClr val="bg1"/>
                </a:solidFill>
              </a:rPr>
              <a:t>07</a:t>
            </a:r>
            <a:r>
              <a:rPr lang="ru-RU" sz="1400" b="1" dirty="0">
                <a:solidFill>
                  <a:schemeClr val="bg1"/>
                </a:solidFill>
              </a:rPr>
              <a:t>.0</a:t>
            </a:r>
            <a:r>
              <a:rPr lang="en-US" sz="1400" b="1" dirty="0">
                <a:solidFill>
                  <a:schemeClr val="bg1"/>
                </a:solidFill>
              </a:rPr>
              <a:t>7</a:t>
            </a:r>
            <a:r>
              <a:rPr lang="ru-RU" sz="1400" b="1" dirty="0">
                <a:solidFill>
                  <a:schemeClr val="bg1"/>
                </a:solidFill>
              </a:rPr>
              <a:t>.202</a:t>
            </a:r>
            <a:r>
              <a:rPr lang="en-US" sz="1400" b="1" dirty="0">
                <a:solidFill>
                  <a:schemeClr val="bg1"/>
                </a:solidFill>
              </a:rPr>
              <a:t>6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338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0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1"/>
            <a:ext cx="7543219" cy="87389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FF"/>
                </a:solidFill>
                <a:latin typeface="Times"/>
                <a:cs typeface="Times"/>
              </a:rPr>
              <a:t>ИСХОДНЫЕ ДАННЫЕ</a:t>
            </a:r>
          </a:p>
        </p:txBody>
      </p:sp>
      <p:pic>
        <p:nvPicPr>
          <p:cNvPr id="10" name="Picture 9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000" y="6316393"/>
            <a:ext cx="9162000" cy="5529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3253" y="893550"/>
            <a:ext cx="878074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АО «МЦОУ» хранит в банке топлива 120 тонн низкообогащенного урана в форме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гексафторида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урана 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UF6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Для его отправки по запросу МАГАТЭ должны применяться транспортные контейнеры типа «ТУК - 30В». Максимальная загрузка контейнера – 2200 кг вещества.</a:t>
            </a:r>
            <a:endParaRPr lang="en-GB" b="1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Транспортная и страховые компании с целью недопущения превышения   «транспортного индекса» установили предельное заполнение контейнера на уровне 97%.</a:t>
            </a:r>
            <a:endParaRPr lang="ru-RU" b="1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Для упрощения расчётов принимается, что уран содержит только изотоп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U-238.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Справочная информация: атомная масса фтора 19 г/моль.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FF0000"/>
                </a:solidFill>
              </a:rPr>
              <a:t>Вопрос задачи: Сколько потребуется контейнеров типа «30В» для отправки МАГАТЭ всего объема хранящегося в банке урана?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</a:t>
            </a:r>
            <a:r>
              <a:rPr lang="en-US" sz="1400" b="1" dirty="0">
                <a:solidFill>
                  <a:schemeClr val="bg1"/>
                </a:solidFill>
              </a:rPr>
              <a:t>07</a:t>
            </a:r>
            <a:r>
              <a:rPr lang="ru-RU" sz="1400" b="1" dirty="0">
                <a:solidFill>
                  <a:schemeClr val="bg1"/>
                </a:solidFill>
              </a:rPr>
              <a:t>.0</a:t>
            </a:r>
            <a:r>
              <a:rPr lang="en-US" sz="1400" b="1" dirty="0">
                <a:solidFill>
                  <a:schemeClr val="bg1"/>
                </a:solidFill>
              </a:rPr>
              <a:t>7</a:t>
            </a:r>
            <a:r>
              <a:rPr lang="ru-RU" sz="1400" b="1" dirty="0">
                <a:solidFill>
                  <a:schemeClr val="bg1"/>
                </a:solidFill>
              </a:rPr>
              <a:t>.202</a:t>
            </a:r>
            <a:r>
              <a:rPr lang="en-US" sz="1400" b="1" dirty="0">
                <a:solidFill>
                  <a:schemeClr val="bg1"/>
                </a:solidFill>
              </a:rPr>
              <a:t>6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89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0" y="0"/>
            <a:ext cx="9180000" cy="873891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57200" y="-1"/>
            <a:ext cx="8229600" cy="8738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FFFFF"/>
                </a:solidFill>
                <a:latin typeface="Times"/>
                <a:cs typeface="Times"/>
              </a:rPr>
              <a:t> Вычисления</a:t>
            </a:r>
          </a:p>
        </p:txBody>
      </p:sp>
      <p:pic>
        <p:nvPicPr>
          <p:cNvPr id="37" name="Picture 36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6326028"/>
            <a:ext cx="9162000" cy="55296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4540" y="1094874"/>
            <a:ext cx="8765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1. Определение количества вещества в контейнере при установлении транспортной и страховой компаниями порога в 97% от величины его максимального заполнения:</a:t>
            </a:r>
          </a:p>
          <a:p>
            <a:r>
              <a:rPr lang="ru-RU" dirty="0">
                <a:solidFill>
                  <a:srgbClr val="C00000"/>
                </a:solidFill>
              </a:rPr>
              <a:t>2200 кг * 0,97 = 2134 кг.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8493" y="2089492"/>
            <a:ext cx="8765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2. Определение массы молекулы </a:t>
            </a:r>
            <a:r>
              <a:rPr lang="en-US" dirty="0"/>
              <a:t>UF6</a:t>
            </a:r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Масса </a:t>
            </a:r>
            <a:r>
              <a:rPr lang="en-US" dirty="0">
                <a:solidFill>
                  <a:srgbClr val="C00000"/>
                </a:solidFill>
              </a:rPr>
              <a:t>UF6 = </a:t>
            </a:r>
            <a:r>
              <a:rPr lang="ru-RU" dirty="0">
                <a:solidFill>
                  <a:srgbClr val="C00000"/>
                </a:solidFill>
              </a:rPr>
              <a:t>Масса </a:t>
            </a:r>
            <a:r>
              <a:rPr lang="en-US" dirty="0">
                <a:solidFill>
                  <a:srgbClr val="C00000"/>
                </a:solidFill>
              </a:rPr>
              <a:t>U +</a:t>
            </a:r>
            <a:r>
              <a:rPr lang="ru-RU" dirty="0">
                <a:solidFill>
                  <a:srgbClr val="C00000"/>
                </a:solidFill>
              </a:rPr>
              <a:t> Масса </a:t>
            </a:r>
            <a:r>
              <a:rPr lang="en-US" dirty="0">
                <a:solidFill>
                  <a:srgbClr val="C00000"/>
                </a:solidFill>
              </a:rPr>
              <a:t>F * 6</a:t>
            </a:r>
            <a:r>
              <a:rPr lang="ru-RU" dirty="0">
                <a:solidFill>
                  <a:srgbClr val="C00000"/>
                </a:solidFill>
              </a:rPr>
              <a:t> = 238 г/моль + 19 г/моль *6 = 352 г/моль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4477" y="2903627"/>
            <a:ext cx="87659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3. Определение соотношения долей </a:t>
            </a:r>
            <a:r>
              <a:rPr lang="en-US" dirty="0"/>
              <a:t>U </a:t>
            </a:r>
            <a:r>
              <a:rPr lang="ru-RU" dirty="0"/>
              <a:t>и </a:t>
            </a:r>
            <a:r>
              <a:rPr lang="en-US" dirty="0"/>
              <a:t>F </a:t>
            </a:r>
            <a:r>
              <a:rPr lang="ru-RU" dirty="0"/>
              <a:t>в молекуле </a:t>
            </a:r>
            <a:r>
              <a:rPr lang="en-US" dirty="0"/>
              <a:t>UF6</a:t>
            </a:r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238/352 *100% = 67,614 % - доля урана в молекуле фтора</a:t>
            </a:r>
          </a:p>
          <a:p>
            <a:r>
              <a:rPr lang="ru-RU" dirty="0">
                <a:solidFill>
                  <a:srgbClr val="C00000"/>
                </a:solidFill>
              </a:rPr>
              <a:t>Следовательно, доля фтора в молекуле урана составляет 32,286 %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2496" y="3910274"/>
            <a:ext cx="8765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4. Определение общей массы вещества </a:t>
            </a:r>
            <a:r>
              <a:rPr lang="en-US" dirty="0"/>
              <a:t>UF6</a:t>
            </a:r>
            <a:r>
              <a:rPr lang="ru-RU" dirty="0"/>
              <a:t>, содержащей 120 тонн урана</a:t>
            </a:r>
          </a:p>
          <a:p>
            <a:r>
              <a:rPr lang="ru-RU" dirty="0">
                <a:solidFill>
                  <a:srgbClr val="C00000"/>
                </a:solidFill>
              </a:rPr>
              <a:t>120 000 кг / 0,67614 = 177 478 кг </a:t>
            </a:r>
            <a:r>
              <a:rPr lang="en-US" dirty="0">
                <a:solidFill>
                  <a:srgbClr val="C00000"/>
                </a:solidFill>
              </a:rPr>
              <a:t>UF6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0512" y="4736454"/>
            <a:ext cx="8765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r>
              <a:rPr lang="ru-RU" dirty="0"/>
              <a:t>. Расчёт требуемого количества контейнеров типа «ТУК 30В» </a:t>
            </a:r>
          </a:p>
          <a:p>
            <a:r>
              <a:rPr lang="ru-RU" dirty="0">
                <a:solidFill>
                  <a:srgbClr val="C00000"/>
                </a:solidFill>
              </a:rPr>
              <a:t>177 478 кг / 2134 кг = 84 штуки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</a:t>
            </a:r>
            <a:r>
              <a:rPr lang="en-US" sz="1400" b="1" dirty="0">
                <a:solidFill>
                  <a:schemeClr val="bg1"/>
                </a:solidFill>
              </a:rPr>
              <a:t>07</a:t>
            </a:r>
            <a:r>
              <a:rPr lang="ru-RU" sz="1400" b="1" dirty="0">
                <a:solidFill>
                  <a:schemeClr val="bg1"/>
                </a:solidFill>
              </a:rPr>
              <a:t>.0</a:t>
            </a:r>
            <a:r>
              <a:rPr lang="en-US" sz="1400" b="1" dirty="0">
                <a:solidFill>
                  <a:schemeClr val="bg1"/>
                </a:solidFill>
              </a:rPr>
              <a:t>7</a:t>
            </a:r>
            <a:r>
              <a:rPr lang="ru-RU" sz="1400" b="1" dirty="0">
                <a:solidFill>
                  <a:schemeClr val="bg1"/>
                </a:solidFill>
              </a:rPr>
              <a:t>.202</a:t>
            </a:r>
            <a:r>
              <a:rPr lang="en-US" sz="1400" b="1" dirty="0">
                <a:solidFill>
                  <a:schemeClr val="bg1"/>
                </a:solidFill>
              </a:rPr>
              <a:t>6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24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00" y="0"/>
            <a:ext cx="9180000" cy="8738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"/>
            <a:ext cx="8229600" cy="873891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FFFF"/>
                </a:solidFill>
                <a:latin typeface="Times"/>
                <a:cs typeface="Times"/>
              </a:rPr>
              <a:t>Правильный ответ:</a:t>
            </a:r>
          </a:p>
        </p:txBody>
      </p:sp>
      <p:pic>
        <p:nvPicPr>
          <p:cNvPr id="10" name="Picture 9" descr="plashka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8000" y="6316393"/>
            <a:ext cx="9162000" cy="5529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4422" y="1426637"/>
            <a:ext cx="8775159" cy="44012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84 </a:t>
            </a:r>
            <a:r>
              <a:rPr lang="ru-RU" sz="2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шт</a:t>
            </a:r>
            <a:endParaRPr lang="ru-RU" sz="2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254" y="6460718"/>
            <a:ext cx="84989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Международная школа ПИР-Центра по проблемам глобальной безопасности. г . Звенигород, </a:t>
            </a:r>
            <a:r>
              <a:rPr lang="en-US" sz="1400" b="1" dirty="0">
                <a:solidFill>
                  <a:schemeClr val="bg1"/>
                </a:solidFill>
              </a:rPr>
              <a:t>07</a:t>
            </a:r>
            <a:r>
              <a:rPr lang="ru-RU" sz="1400" b="1" dirty="0">
                <a:solidFill>
                  <a:schemeClr val="bg1"/>
                </a:solidFill>
              </a:rPr>
              <a:t>.0</a:t>
            </a:r>
            <a:r>
              <a:rPr lang="en-US" sz="1400" b="1" dirty="0">
                <a:solidFill>
                  <a:schemeClr val="bg1"/>
                </a:solidFill>
              </a:rPr>
              <a:t>7</a:t>
            </a:r>
            <a:r>
              <a:rPr lang="ru-RU" sz="1400" b="1" dirty="0">
                <a:solidFill>
                  <a:schemeClr val="bg1"/>
                </a:solidFill>
              </a:rPr>
              <a:t>.202</a:t>
            </a:r>
            <a:r>
              <a:rPr lang="en-US" sz="1400" b="1" dirty="0">
                <a:solidFill>
                  <a:schemeClr val="bg1"/>
                </a:solidFill>
              </a:rPr>
              <a:t>6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5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5405</TotalTime>
  <Words>355</Words>
  <Application>Microsoft Office PowerPoint</Application>
  <PresentationFormat>Экран (4:3)</PresentationFormat>
  <Paragraphs>29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</vt:lpstr>
      <vt:lpstr>Office Theme</vt:lpstr>
      <vt:lpstr>БИЗНЕС – КЕЙС “30B”</vt:lpstr>
      <vt:lpstr>ЗАДАНИЕ</vt:lpstr>
      <vt:lpstr>ИСХОДНЫЕ ДАННЫЕ</vt:lpstr>
      <vt:lpstr>Презентация PowerPoint</vt:lpstr>
      <vt:lpstr>Правильный ответ: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Sergey</dc:creator>
  <cp:lastModifiedBy>Gleb Efremov</cp:lastModifiedBy>
  <cp:revision>181</cp:revision>
  <dcterms:created xsi:type="dcterms:W3CDTF">2013-04-29T12:21:11Z</dcterms:created>
  <dcterms:modified xsi:type="dcterms:W3CDTF">2026-07-06T14:08:32Z</dcterms:modified>
</cp:coreProperties>
</file>