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64"/>
  </p:notesMasterIdLst>
  <p:sldIdLst>
    <p:sldId id="265" r:id="rId2"/>
    <p:sldId id="370" r:id="rId3"/>
    <p:sldId id="309" r:id="rId4"/>
    <p:sldId id="292" r:id="rId5"/>
    <p:sldId id="356" r:id="rId6"/>
    <p:sldId id="358" r:id="rId7"/>
    <p:sldId id="357" r:id="rId8"/>
    <p:sldId id="344" r:id="rId9"/>
    <p:sldId id="366" r:id="rId10"/>
    <p:sldId id="343" r:id="rId11"/>
    <p:sldId id="342" r:id="rId12"/>
    <p:sldId id="333" r:id="rId13"/>
    <p:sldId id="365" r:id="rId14"/>
    <p:sldId id="336" r:id="rId15"/>
    <p:sldId id="348" r:id="rId16"/>
    <p:sldId id="359" r:id="rId17"/>
    <p:sldId id="349" r:id="rId18"/>
    <p:sldId id="350" r:id="rId19"/>
    <p:sldId id="360" r:id="rId20"/>
    <p:sldId id="351" r:id="rId21"/>
    <p:sldId id="353" r:id="rId22"/>
    <p:sldId id="352" r:id="rId23"/>
    <p:sldId id="346" r:id="rId24"/>
    <p:sldId id="354" r:id="rId25"/>
    <p:sldId id="362" r:id="rId26"/>
    <p:sldId id="363" r:id="rId27"/>
    <p:sldId id="335" r:id="rId28"/>
    <p:sldId id="347" r:id="rId29"/>
    <p:sldId id="337" r:id="rId30"/>
    <p:sldId id="338" r:id="rId31"/>
    <p:sldId id="364" r:id="rId32"/>
    <p:sldId id="339" r:id="rId33"/>
    <p:sldId id="340" r:id="rId34"/>
    <p:sldId id="341" r:id="rId35"/>
    <p:sldId id="355" r:id="rId36"/>
    <p:sldId id="270" r:id="rId37"/>
    <p:sldId id="306" r:id="rId38"/>
    <p:sldId id="304" r:id="rId39"/>
    <p:sldId id="303" r:id="rId40"/>
    <p:sldId id="308" r:id="rId41"/>
    <p:sldId id="293" r:id="rId42"/>
    <p:sldId id="299" r:id="rId43"/>
    <p:sldId id="332" r:id="rId44"/>
    <p:sldId id="298" r:id="rId45"/>
    <p:sldId id="296" r:id="rId46"/>
    <p:sldId id="295" r:id="rId47"/>
    <p:sldId id="301" r:id="rId48"/>
    <p:sldId id="300" r:id="rId49"/>
    <p:sldId id="297" r:id="rId50"/>
    <p:sldId id="305" r:id="rId51"/>
    <p:sldId id="307" r:id="rId52"/>
    <p:sldId id="310" r:id="rId53"/>
    <p:sldId id="311" r:id="rId54"/>
    <p:sldId id="371" r:id="rId55"/>
    <p:sldId id="372" r:id="rId56"/>
    <p:sldId id="312" r:id="rId57"/>
    <p:sldId id="321" r:id="rId58"/>
    <p:sldId id="324" r:id="rId59"/>
    <p:sldId id="326" r:id="rId60"/>
    <p:sldId id="334" r:id="rId61"/>
    <p:sldId id="294" r:id="rId62"/>
    <p:sldId id="290" r:id="rId6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0AEC"/>
    <a:srgbClr val="163D5C"/>
    <a:srgbClr val="BDE2E2"/>
    <a:srgbClr val="63BDD4"/>
    <a:srgbClr val="80C7D8"/>
    <a:srgbClr val="001018"/>
    <a:srgbClr val="0069B1"/>
    <a:srgbClr val="2FA6D4"/>
    <a:srgbClr val="001E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2515" autoAdjust="0"/>
  </p:normalViewPr>
  <p:slideViewPr>
    <p:cSldViewPr snapToGrid="0" snapToObjects="1">
      <p:cViewPr varScale="1">
        <p:scale>
          <a:sx n="106" d="100"/>
          <a:sy n="106" d="100"/>
        </p:scale>
        <p:origin x="1800" y="102"/>
      </p:cViewPr>
      <p:guideLst>
        <p:guide orient="horz" pos="2162"/>
        <p:guide pos="2880"/>
      </p:guideLst>
    </p:cSldViewPr>
  </p:slideViewPr>
  <p:outlineViewPr>
    <p:cViewPr>
      <p:scale>
        <a:sx n="33" d="100"/>
        <a:sy n="33" d="100"/>
      </p:scale>
      <p:origin x="0" y="-162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1E99BE-4A98-4A62-8EAC-F45BDFF570C2}" type="datetimeFigureOut">
              <a:rPr lang="ru-RU" smtClean="0"/>
              <a:t>07.07.2026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6D6046-16DD-4D10-ABB9-2E5DD559C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272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9562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4288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3162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0070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3255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7635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6965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9194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7082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9126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8721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769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7380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3931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0806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472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8558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718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2592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09246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78194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378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89609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1136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92422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08776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05675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91784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33607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09086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26181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05531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182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63814E-935F-890E-3C6D-94B98C81D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34169D4-ED87-8DE7-1BEE-B865EC09B0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0D78CE19-4B48-66BA-813D-BE5D0DDEE2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53EB0BA-6191-FF2A-F735-8E76AFC7FC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46256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57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13457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58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89877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59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75513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60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71586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61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9545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2484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8754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3962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FB55B3-F7A7-9823-53EC-05A86346B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3937DF2-19F0-6B55-4171-9680CB406C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43147F17-66DB-C908-3711-6AE46A8365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C7579CB-B4B2-DE6D-3315-124C7DC0DF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3958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D6046-16DD-4D10-ABB9-2E5DD559CA7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625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5F81B-CFBA-43A5-B146-4469E47BC93A}" type="datetime1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165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46330-41A5-4D08-92FD-0D993A49E583}" type="datetime1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365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DEB69-CC3D-453A-9C35-C6F102B83DD7}" type="datetime1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913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131D9-AA87-4D91-8783-05D64B2C5AB1}" type="datetime1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452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DCE4E-C1BA-4205-B455-B28EBA230406}" type="datetime1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93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1999D-CC13-4090-A990-5C4152D00F2D}" type="datetime1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987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00E74-6A9B-4BC4-B361-50C06084E45F}" type="datetime1">
              <a:rPr lang="en-US" smtClean="0"/>
              <a:t>7/7/2026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400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865B5-75CE-4728-846F-84E3DB61D198}" type="datetime1">
              <a:rPr lang="en-US" smtClean="0"/>
              <a:t>7/7/2026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745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987F1-9E83-462E-BB20-99B156F68A59}" type="datetime1">
              <a:rPr lang="en-US" smtClean="0"/>
              <a:t>7/7/2026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580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908B2-5338-49EB-93C0-A82DEF4B06C1}" type="datetime1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904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9551A-196F-4C97-8129-E3E684EDEFB5}" type="datetime1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318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8B821-9E1A-46A1-94A7-711187610EAD}" type="datetime1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36B7F-0518-D74C-B70B-DFAE9C12E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558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hmong.press/wiki/McClean_Lake_mine" TargetMode="External"/><Relationship Id="rId13" Type="http://schemas.openxmlformats.org/officeDocument/2006/relationships/hyperlink" Target="https://www.hmong.press/wiki/Swakopmund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www.hmong.press/wiki/Niger" TargetMode="External"/><Relationship Id="rId12" Type="http://schemas.openxmlformats.org/officeDocument/2006/relationships/hyperlink" Target="https://www.hmong.press/wiki/Trekkopje_mine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hmong.press/wiki/Kazakhstan" TargetMode="External"/><Relationship Id="rId11" Type="http://schemas.openxmlformats.org/officeDocument/2006/relationships/hyperlink" Target="https://www.hmong.press/wiki/Arlit" TargetMode="External"/><Relationship Id="rId5" Type="http://schemas.openxmlformats.org/officeDocument/2006/relationships/hyperlink" Target="https://www.hmong.press/wiki/Canada" TargetMode="External"/><Relationship Id="rId10" Type="http://schemas.openxmlformats.org/officeDocument/2006/relationships/hyperlink" Target="https://www.hmong.press/wiki/Kazatomprom" TargetMode="External"/><Relationship Id="rId4" Type="http://schemas.openxmlformats.org/officeDocument/2006/relationships/image" Target="../media/image30.jpeg"/><Relationship Id="rId9" Type="http://schemas.openxmlformats.org/officeDocument/2006/relationships/hyperlink" Target="https://www.hmong.press/wiki/McArthur_River_uranium_mine" TargetMode="External"/><Relationship Id="rId1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6.jpeg"/><Relationship Id="rId4" Type="http://schemas.openxmlformats.org/officeDocument/2006/relationships/image" Target="../media/image6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8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5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9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6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pn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3.jpe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725291"/>
            <a:ext cx="9144000" cy="1153702"/>
          </a:xfrm>
          <a:prstGeom prst="rect">
            <a:avLst/>
          </a:prstGeom>
        </p:spPr>
      </p:pic>
      <p:pic>
        <p:nvPicPr>
          <p:cNvPr id="1026" name="Picture 2" descr="http://mk-kz.kz/upload/entities/2017/07/22/articles/facebookPicture/2f/3c/d5/6d/c4e522a85060b8c88e39cbc888a06ef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80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1910602"/>
            <a:ext cx="9144000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4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Новая эпоха в ядерных технологиях: возможности для России в условиях глобальной конкуренции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49" y="5766120"/>
            <a:ext cx="576380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ГЛЕБ ЕФРЕМОВ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ru-RU" sz="1600" dirty="0">
                <a:solidFill>
                  <a:schemeClr val="bg1"/>
                </a:solidFill>
              </a:rPr>
              <a:t>Заместитель Генеральный директора - 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ru-RU" sz="1600" dirty="0">
                <a:solidFill>
                  <a:schemeClr val="bg1"/>
                </a:solidFill>
              </a:rPr>
              <a:t>Руководитель направления развития новых технологий группы компаний </a:t>
            </a:r>
            <a:r>
              <a:rPr lang="en-US" sz="1600" dirty="0">
                <a:solidFill>
                  <a:schemeClr val="bg1"/>
                </a:solidFill>
              </a:rPr>
              <a:t>JUSTA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DEAF3D-769E-E19F-6069-5CF08CA661DE}"/>
              </a:ext>
            </a:extLst>
          </p:cNvPr>
          <p:cNvSpPr txBox="1"/>
          <p:nvPr/>
        </p:nvSpPr>
        <p:spPr>
          <a:xfrm>
            <a:off x="5906603" y="599267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2281157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CD94AEA-211F-8819-E8DE-3EFBDEF9E2DF}"/>
              </a:ext>
            </a:extLst>
          </p:cNvPr>
          <p:cNvSpPr txBox="1"/>
          <p:nvPr/>
        </p:nvSpPr>
        <p:spPr>
          <a:xfrm>
            <a:off x="0" y="159423"/>
            <a:ext cx="6964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Природный уран. Основное производство в мире. Метод КВ</a:t>
            </a: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7415C99F-9743-6A31-C141-4ECA9F7B8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52679"/>
            <a:ext cx="9144001" cy="5442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A211EE7-4B93-AC9B-7C1B-AB650368B68F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321913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CD94AEA-211F-8819-E8DE-3EFBDEF9E2DF}"/>
              </a:ext>
            </a:extLst>
          </p:cNvPr>
          <p:cNvSpPr txBox="1"/>
          <p:nvPr/>
        </p:nvSpPr>
        <p:spPr>
          <a:xfrm>
            <a:off x="0" y="159423"/>
            <a:ext cx="6964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Природный уран. Основное производство в мире. Метод ПВ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09AABC63-A5DC-42E0-69BA-80BCE55ABF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3000"/>
            <a:ext cx="9162000" cy="5451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08E228C-A6B2-1CB2-97B8-94576EAC8759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72961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80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CD94AEA-211F-8819-E8DE-3EFBDEF9E2DF}"/>
              </a:ext>
            </a:extLst>
          </p:cNvPr>
          <p:cNvSpPr txBox="1"/>
          <p:nvPr/>
        </p:nvSpPr>
        <p:spPr>
          <a:xfrm>
            <a:off x="0" y="159423"/>
            <a:ext cx="6964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Природный уран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24828" t="17165" r="42912" b="16096"/>
          <a:stretch/>
        </p:blipFill>
        <p:spPr>
          <a:xfrm>
            <a:off x="4847982" y="926926"/>
            <a:ext cx="3933174" cy="50855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l="23288" t="25383" r="42602" b="25630"/>
          <a:stretch/>
        </p:blipFill>
        <p:spPr>
          <a:xfrm>
            <a:off x="411735" y="926927"/>
            <a:ext cx="4158642" cy="39534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1628" y="5071730"/>
            <a:ext cx="39340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Закись-окись природного урана</a:t>
            </a:r>
          </a:p>
          <a:p>
            <a:r>
              <a:rPr lang="ru-RU" dirty="0"/>
              <a:t>Химическая формула: </a:t>
            </a:r>
            <a:r>
              <a:rPr lang="en-US" dirty="0"/>
              <a:t>U3O8</a:t>
            </a:r>
            <a:endParaRPr lang="ru-RU" dirty="0"/>
          </a:p>
          <a:p>
            <a:r>
              <a:rPr lang="ru-RU" dirty="0"/>
              <a:t>«</a:t>
            </a:r>
            <a:r>
              <a:rPr lang="en-US" dirty="0"/>
              <a:t>Yellow Cake</a:t>
            </a:r>
            <a:r>
              <a:rPr lang="ru-RU" dirty="0"/>
              <a:t>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0494A9-1F83-C663-2E92-A3D27A2AC95D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1960988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49715-150B-35F1-6AB9-9FCC3D7F9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>
            <a:extLst>
              <a:ext uri="{FF2B5EF4-FFF2-40B4-BE49-F238E27FC236}">
                <a16:creationId xmlns:a16="http://schemas.microsoft.com/office/drawing/2014/main" id="{588B93D7-D190-DA1E-5850-0690AD9CC9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777765"/>
          </a:xfrm>
          <a:prstGeom prst="rect">
            <a:avLst/>
          </a:prstGeom>
        </p:spPr>
      </p:pic>
      <p:pic>
        <p:nvPicPr>
          <p:cNvPr id="36" name="Picture 35" descr="plashka.psd">
            <a:extLst>
              <a:ext uri="{FF2B5EF4-FFF2-40B4-BE49-F238E27FC236}">
                <a16:creationId xmlns:a16="http://schemas.microsoft.com/office/drawing/2014/main" id="{031FEDE6-73C5-2686-EDA1-5CD671E821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3ACE5A9-B241-C63C-BE2E-7960D2CA7F5E}"/>
              </a:ext>
            </a:extLst>
          </p:cNvPr>
          <p:cNvSpPr txBox="1"/>
          <p:nvPr/>
        </p:nvSpPr>
        <p:spPr>
          <a:xfrm>
            <a:off x="0" y="159423"/>
            <a:ext cx="6964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Природный уран. Основное производство в мире, запасы.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5F75A8C-2524-B9C4-ACB5-B75B32BE0AB6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57E1213-34B6-1B2D-8D35-BDE6A20206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2390" y="793036"/>
            <a:ext cx="6496050" cy="5274390"/>
          </a:xfrm>
          <a:prstGeom prst="rect">
            <a:avLst/>
          </a:prstGeom>
        </p:spPr>
      </p:pic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8B6BEF33-6804-6023-ED82-CFC15719EF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186369"/>
              </p:ext>
            </p:extLst>
          </p:nvPr>
        </p:nvGraphicFramePr>
        <p:xfrm>
          <a:off x="8240227" y="1217346"/>
          <a:ext cx="754915" cy="179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4915">
                  <a:extLst>
                    <a:ext uri="{9D8B030D-6E8A-4147-A177-3AD203B41FA5}">
                      <a16:colId xmlns:a16="http://schemas.microsoft.com/office/drawing/2014/main" val="321465000"/>
                    </a:ext>
                  </a:extLst>
                </a:gridCol>
              </a:tblGrid>
              <a:tr h="18110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8565059"/>
                  </a:ext>
                </a:extLst>
              </a:tr>
              <a:tr h="208965">
                <a:tc>
                  <a:txBody>
                    <a:bodyPr/>
                    <a:lstStyle/>
                    <a:p>
                      <a:r>
                        <a:rPr lang="ru-RU" sz="1100" dirty="0"/>
                        <a:t>25.839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664380"/>
                  </a:ext>
                </a:extLst>
              </a:tr>
              <a:tr h="208965">
                <a:tc>
                  <a:txBody>
                    <a:bodyPr/>
                    <a:lstStyle/>
                    <a:p>
                      <a:r>
                        <a:rPr lang="ru-RU" sz="1100" dirty="0"/>
                        <a:t>8.078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0714584"/>
                  </a:ext>
                </a:extLst>
              </a:tr>
              <a:tr h="208965">
                <a:tc>
                  <a:txBody>
                    <a:bodyPr/>
                    <a:lstStyle/>
                    <a:p>
                      <a:r>
                        <a:rPr lang="ru-RU" sz="1100" dirty="0"/>
                        <a:t>7.300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590171"/>
                  </a:ext>
                </a:extLst>
              </a:tr>
              <a:tr h="208965">
                <a:tc>
                  <a:txBody>
                    <a:bodyPr/>
                    <a:lstStyle/>
                    <a:p>
                      <a:r>
                        <a:rPr lang="ru-RU" sz="1100" dirty="0"/>
                        <a:t>4.800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1952717"/>
                  </a:ext>
                </a:extLst>
              </a:tr>
              <a:tr h="208965">
                <a:tc>
                  <a:txBody>
                    <a:bodyPr/>
                    <a:lstStyle/>
                    <a:p>
                      <a:r>
                        <a:rPr lang="ru-RU" sz="1100" dirty="0"/>
                        <a:t>7.000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754339"/>
                  </a:ext>
                </a:extLst>
              </a:tr>
              <a:tr h="208965">
                <a:tc>
                  <a:txBody>
                    <a:bodyPr/>
                    <a:lstStyle/>
                    <a:p>
                      <a:r>
                        <a:rPr lang="ru-RU" sz="1100" dirty="0"/>
                        <a:t>2.700 (?)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5594915"/>
                  </a:ext>
                </a:extLst>
              </a:tr>
            </a:tbl>
          </a:graphicData>
        </a:graphic>
      </p:graphicFrame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1A98BED-87BB-0346-F763-0F23E890E78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832" r="14722"/>
          <a:stretch>
            <a:fillRect/>
          </a:stretch>
        </p:blipFill>
        <p:spPr>
          <a:xfrm>
            <a:off x="159486" y="896774"/>
            <a:ext cx="1541721" cy="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1247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CD94AEA-211F-8819-E8DE-3EFBDEF9E2DF}"/>
              </a:ext>
            </a:extLst>
          </p:cNvPr>
          <p:cNvSpPr txBox="1"/>
          <p:nvPr/>
        </p:nvSpPr>
        <p:spPr>
          <a:xfrm>
            <a:off x="0" y="159423"/>
            <a:ext cx="6964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Природный уран. Основное производство в мире, запасы.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8074E6-C1B3-958F-E607-5746471BDA3B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EAF35B-C75B-77A7-3E4E-B0CBD7F141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5393" y="863777"/>
            <a:ext cx="4468631" cy="5282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508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CD94AEA-211F-8819-E8DE-3EFBDEF9E2DF}"/>
              </a:ext>
            </a:extLst>
          </p:cNvPr>
          <p:cNvSpPr txBox="1"/>
          <p:nvPr/>
        </p:nvSpPr>
        <p:spPr>
          <a:xfrm>
            <a:off x="0" y="159423"/>
            <a:ext cx="6964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Природный уран. Участники. Сотрудничество.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25469" t="15750" r="44063" b="16500"/>
          <a:stretch/>
        </p:blipFill>
        <p:spPr>
          <a:xfrm>
            <a:off x="5522613" y="1007645"/>
            <a:ext cx="1409581" cy="19589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l="8282" t="15000" r="82188" b="74250"/>
          <a:stretch/>
        </p:blipFill>
        <p:spPr>
          <a:xfrm>
            <a:off x="7198265" y="3163557"/>
            <a:ext cx="1892543" cy="12962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/>
          <a:srcRect l="7490" t="14986" r="81326" b="74487"/>
          <a:stretch/>
        </p:blipFill>
        <p:spPr>
          <a:xfrm>
            <a:off x="3313764" y="3106831"/>
            <a:ext cx="2227311" cy="13445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/>
          <a:srcRect l="7895" t="15948" r="82631" b="74368"/>
          <a:stretch/>
        </p:blipFill>
        <p:spPr>
          <a:xfrm>
            <a:off x="5324627" y="3238719"/>
            <a:ext cx="1963026" cy="1218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4550735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Российская уранодобывающая компания, согласно собственным данным, занимающая шестое место в мире по объёму добычи урана и второе - по объёму запасов урана в недрах; горнорудный дивизион Государственной корпорации «Росатом».</a:t>
            </a:r>
          </a:p>
          <a:p>
            <a:r>
              <a:rPr lang="ru-RU" dirty="0"/>
              <a:t>Объем добычи урана по итогам 2025 года оценивается на уровне 2,7 тыс. тонн, что составляет около 5% мирового объема добычи.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/>
          <a:srcRect l="19474" t="29632" r="37631" b="29947"/>
          <a:stretch/>
        </p:blipFill>
        <p:spPr>
          <a:xfrm>
            <a:off x="173728" y="889164"/>
            <a:ext cx="3704390" cy="218172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254B03E-5042-3B03-308B-6A20D3A1BFC4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2478685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CD94AEA-211F-8819-E8DE-3EFBDEF9E2DF}"/>
              </a:ext>
            </a:extLst>
          </p:cNvPr>
          <p:cNvSpPr txBox="1"/>
          <p:nvPr/>
        </p:nvSpPr>
        <p:spPr>
          <a:xfrm>
            <a:off x="0" y="159423"/>
            <a:ext cx="6964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Природный уран. Участники. Сотрудничество.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F17F0D-7523-9FC4-8BAB-712E801E4511}"/>
              </a:ext>
            </a:extLst>
          </p:cNvPr>
          <p:cNvSpPr txBox="1"/>
          <p:nvPr/>
        </p:nvSpPr>
        <p:spPr>
          <a:xfrm>
            <a:off x="15161" y="1916067"/>
            <a:ext cx="9128839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700" b="0" i="0" dirty="0">
                <a:solidFill>
                  <a:srgbClr val="222222"/>
                </a:solidFill>
                <a:effectLst/>
                <a:latin typeface="GraphikCy"/>
              </a:rPr>
              <a:t>С 2019 года </a:t>
            </a:r>
            <a:r>
              <a:rPr lang="ru-RU" sz="1700" b="0" i="0" dirty="0" err="1">
                <a:solidFill>
                  <a:srgbClr val="222222"/>
                </a:solidFill>
                <a:effectLst/>
                <a:latin typeface="GraphikCy"/>
              </a:rPr>
              <a:t>Uranium</a:t>
            </a:r>
            <a:r>
              <a:rPr lang="ru-RU" sz="1700" b="0" i="0" dirty="0">
                <a:solidFill>
                  <a:srgbClr val="222222"/>
                </a:solidFill>
                <a:effectLst/>
                <a:latin typeface="GraphikCy"/>
              </a:rPr>
              <a:t> One принадлежит «дочке» «Росатома»</a:t>
            </a:r>
            <a:r>
              <a:rPr lang="en-US" sz="1700" b="0" i="0" dirty="0">
                <a:solidFill>
                  <a:srgbClr val="222222"/>
                </a:solidFill>
                <a:effectLst/>
                <a:latin typeface="GraphikCy"/>
              </a:rPr>
              <a:t> - </a:t>
            </a:r>
            <a:r>
              <a:rPr lang="ru-RU" sz="1700" b="0" i="0" dirty="0">
                <a:solidFill>
                  <a:srgbClr val="222222"/>
                </a:solidFill>
                <a:effectLst/>
                <a:latin typeface="GraphikCy"/>
              </a:rPr>
              <a:t>компании «</a:t>
            </a:r>
            <a:r>
              <a:rPr lang="ru-RU" sz="1700" b="0" i="0" dirty="0" err="1">
                <a:solidFill>
                  <a:srgbClr val="222222"/>
                </a:solidFill>
                <a:effectLst/>
                <a:latin typeface="GraphikCy"/>
              </a:rPr>
              <a:t>Техснабэкспорт</a:t>
            </a:r>
            <a:r>
              <a:rPr lang="ru-RU" sz="1700" b="0" i="0" dirty="0">
                <a:solidFill>
                  <a:srgbClr val="222222"/>
                </a:solidFill>
                <a:effectLst/>
                <a:latin typeface="GraphikCy"/>
              </a:rPr>
              <a:t>» (торговая марка TENEX). В Казахстане </a:t>
            </a:r>
            <a:r>
              <a:rPr lang="ru-RU" sz="1700" b="0" i="0" dirty="0" err="1">
                <a:solidFill>
                  <a:srgbClr val="222222"/>
                </a:solidFill>
                <a:effectLst/>
                <a:latin typeface="GraphikCy"/>
              </a:rPr>
              <a:t>Uranium</a:t>
            </a:r>
            <a:r>
              <a:rPr lang="ru-RU" sz="1700" b="0" i="0" dirty="0">
                <a:solidFill>
                  <a:srgbClr val="222222"/>
                </a:solidFill>
                <a:effectLst/>
                <a:latin typeface="GraphikCy"/>
              </a:rPr>
              <a:t> One принадлежит 70% в урановых рудниках «</a:t>
            </a:r>
            <a:r>
              <a:rPr lang="ru-RU" sz="1700" b="0" i="0" dirty="0" err="1">
                <a:solidFill>
                  <a:srgbClr val="222222"/>
                </a:solidFill>
                <a:effectLst/>
                <a:latin typeface="GraphikCy"/>
              </a:rPr>
              <a:t>Акдал</a:t>
            </a:r>
            <a:r>
              <a:rPr lang="ru-RU" sz="1700" b="0" i="0" dirty="0">
                <a:solidFill>
                  <a:srgbClr val="222222"/>
                </a:solidFill>
                <a:effectLst/>
                <a:latin typeface="GraphikCy"/>
              </a:rPr>
              <a:t>» и «Южный </a:t>
            </a:r>
            <a:r>
              <a:rPr lang="ru-RU" sz="1700" b="0" i="0" dirty="0" err="1">
                <a:solidFill>
                  <a:srgbClr val="222222"/>
                </a:solidFill>
                <a:effectLst/>
                <a:latin typeface="GraphikCy"/>
              </a:rPr>
              <a:t>Инкай</a:t>
            </a:r>
            <a:r>
              <a:rPr lang="ru-RU" sz="1700" b="0" i="0" dirty="0">
                <a:solidFill>
                  <a:srgbClr val="222222"/>
                </a:solidFill>
                <a:effectLst/>
                <a:latin typeface="GraphikCy"/>
              </a:rPr>
              <a:t>», 50% в урановом руднике «Каратау», 50% в урановом руднике «</a:t>
            </a:r>
            <a:r>
              <a:rPr lang="ru-RU" sz="1700" b="0" i="0" dirty="0" err="1">
                <a:solidFill>
                  <a:srgbClr val="222222"/>
                </a:solidFill>
                <a:effectLst/>
                <a:latin typeface="GraphikCy"/>
              </a:rPr>
              <a:t>Акбастау</a:t>
            </a:r>
            <a:r>
              <a:rPr lang="ru-RU" sz="1700" b="0" i="0" dirty="0">
                <a:solidFill>
                  <a:srgbClr val="222222"/>
                </a:solidFill>
                <a:effectLst/>
                <a:latin typeface="GraphikCy"/>
              </a:rPr>
              <a:t>», 49,98% уранового рудника «Заречное» и 30% уранового рудника «</a:t>
            </a:r>
            <a:r>
              <a:rPr lang="ru-RU" sz="1700" b="0" i="0" dirty="0" err="1">
                <a:solidFill>
                  <a:srgbClr val="222222"/>
                </a:solidFill>
                <a:effectLst/>
                <a:latin typeface="GraphikCy"/>
              </a:rPr>
              <a:t>Харасан</a:t>
            </a:r>
            <a:r>
              <a:rPr lang="ru-RU" sz="1700" b="0" i="0" dirty="0">
                <a:solidFill>
                  <a:srgbClr val="222222"/>
                </a:solidFill>
                <a:effectLst/>
                <a:latin typeface="GraphikCy"/>
              </a:rPr>
              <a:t>». С декабря 2022 года владеет 49% акций СП «Будёновское».</a:t>
            </a:r>
            <a:endParaRPr lang="en-US" sz="1700" b="0" i="0" dirty="0">
              <a:solidFill>
                <a:srgbClr val="222222"/>
              </a:solidFill>
              <a:effectLst/>
              <a:latin typeface="GraphikCy"/>
            </a:endParaRPr>
          </a:p>
          <a:p>
            <a:pPr algn="just"/>
            <a:endParaRPr lang="ru-RU" sz="1700" b="0" i="0" dirty="0">
              <a:solidFill>
                <a:srgbClr val="2F2F2F"/>
              </a:solidFill>
              <a:effectLst/>
              <a:latin typeface="Open Sans" panose="020B0606030504020204" pitchFamily="34" charset="0"/>
            </a:endParaRPr>
          </a:p>
          <a:p>
            <a:pPr algn="just"/>
            <a:r>
              <a:rPr lang="ru-RU" sz="1700" dirty="0">
                <a:solidFill>
                  <a:srgbClr val="222222"/>
                </a:solidFill>
                <a:latin typeface="GraphikCy"/>
              </a:rPr>
              <a:t>Проект «</a:t>
            </a:r>
            <a:r>
              <a:rPr lang="ru-RU" sz="1700" dirty="0" err="1">
                <a:solidFill>
                  <a:srgbClr val="222222"/>
                </a:solidFill>
                <a:latin typeface="GraphikCy"/>
              </a:rPr>
              <a:t>Мкуджу</a:t>
            </a:r>
            <a:r>
              <a:rPr lang="ru-RU" sz="1700" dirty="0">
                <a:solidFill>
                  <a:srgbClr val="222222"/>
                </a:solidFill>
                <a:latin typeface="GraphikCy"/>
              </a:rPr>
              <a:t> Ривер» (</a:t>
            </a:r>
            <a:r>
              <a:rPr lang="ru-RU" sz="1700" dirty="0" err="1">
                <a:solidFill>
                  <a:srgbClr val="222222"/>
                </a:solidFill>
                <a:latin typeface="GraphikCy"/>
              </a:rPr>
              <a:t>Mkuju</a:t>
            </a:r>
            <a:r>
              <a:rPr lang="ru-RU" sz="1700" dirty="0">
                <a:solidFill>
                  <a:srgbClr val="222222"/>
                </a:solidFill>
                <a:latin typeface="GraphikCy"/>
              </a:rPr>
              <a:t> River) после введения в эксплуатацию станет первым урановым рудником в Танзании. Он позволит Танзании войти в топ-5 производителей урана в Африке.</a:t>
            </a:r>
          </a:p>
          <a:p>
            <a:pPr algn="just"/>
            <a:endParaRPr lang="ru-RU" sz="1700" dirty="0">
              <a:solidFill>
                <a:srgbClr val="222222"/>
              </a:solidFill>
              <a:latin typeface="GraphikCy"/>
            </a:endParaRPr>
          </a:p>
          <a:p>
            <a:pPr algn="just"/>
            <a:r>
              <a:rPr lang="ru-RU" sz="1700" dirty="0">
                <a:solidFill>
                  <a:srgbClr val="222222"/>
                </a:solidFill>
                <a:latin typeface="GraphikCy"/>
              </a:rPr>
              <a:t>Владелец проекта в Намибии – </a:t>
            </a:r>
            <a:r>
              <a:rPr lang="ru-RU" sz="1700" dirty="0" err="1">
                <a:solidFill>
                  <a:srgbClr val="222222"/>
                </a:solidFill>
                <a:latin typeface="GraphikCy"/>
              </a:rPr>
              <a:t>Headsping</a:t>
            </a:r>
            <a:r>
              <a:rPr lang="ru-RU" sz="1700" dirty="0">
                <a:solidFill>
                  <a:srgbClr val="222222"/>
                </a:solidFill>
                <a:latin typeface="GraphikCy"/>
              </a:rPr>
              <a:t> Investments </a:t>
            </a:r>
            <a:r>
              <a:rPr lang="ru-RU" sz="1700" dirty="0" err="1">
                <a:solidFill>
                  <a:srgbClr val="222222"/>
                </a:solidFill>
                <a:latin typeface="GraphikCy"/>
              </a:rPr>
              <a:t>Pty</a:t>
            </a:r>
            <a:r>
              <a:rPr lang="ru-RU" sz="1700" dirty="0">
                <a:solidFill>
                  <a:srgbClr val="222222"/>
                </a:solidFill>
                <a:latin typeface="GraphikCy"/>
              </a:rPr>
              <a:t> Ltd., дочерняя компания </a:t>
            </a:r>
            <a:r>
              <a:rPr lang="ru-RU" sz="1700" dirty="0" err="1">
                <a:solidFill>
                  <a:srgbClr val="222222"/>
                </a:solidFill>
                <a:latin typeface="GraphikCy"/>
              </a:rPr>
              <a:t>Uranium</a:t>
            </a:r>
            <a:r>
              <a:rPr lang="ru-RU" sz="1700" dirty="0">
                <a:solidFill>
                  <a:srgbClr val="222222"/>
                </a:solidFill>
                <a:latin typeface="GraphikCy"/>
              </a:rPr>
              <a:t> One. В настоящее время компания ведет геологоразведочные работы в бассейне </a:t>
            </a:r>
            <a:r>
              <a:rPr lang="ru-RU" sz="1700" dirty="0" err="1">
                <a:solidFill>
                  <a:srgbClr val="222222"/>
                </a:solidFill>
                <a:latin typeface="GraphikCy"/>
              </a:rPr>
              <a:t>Аранос</a:t>
            </a:r>
            <a:r>
              <a:rPr lang="ru-RU" sz="1700" dirty="0">
                <a:solidFill>
                  <a:srgbClr val="222222"/>
                </a:solidFill>
                <a:latin typeface="GraphikCy"/>
              </a:rPr>
              <a:t> в Намибии с целью открытия новых месторождений урана, потенциально пригодных для отработки методом скважинного подземного выщелачивания.</a:t>
            </a:r>
            <a:endParaRPr lang="en-US" sz="1700" dirty="0">
              <a:solidFill>
                <a:srgbClr val="222222"/>
              </a:solidFill>
              <a:latin typeface="GraphikCy"/>
            </a:endParaRPr>
          </a:p>
        </p:txBody>
      </p:sp>
      <p:pic>
        <p:nvPicPr>
          <p:cNvPr id="53250" name="Picture 2">
            <a:extLst>
              <a:ext uri="{FF2B5EF4-FFF2-40B4-BE49-F238E27FC236}">
                <a16:creationId xmlns:a16="http://schemas.microsoft.com/office/drawing/2014/main" id="{DBA76FC6-324A-44AC-F4B3-132F04038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848" y="814953"/>
            <a:ext cx="2822969" cy="1157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/>
          <a:srcRect l="19474" t="29632" r="37631" b="29947"/>
          <a:stretch/>
        </p:blipFill>
        <p:spPr>
          <a:xfrm>
            <a:off x="543757" y="889164"/>
            <a:ext cx="1667180" cy="98189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A6413CE-B7C4-918B-1B7E-CF24DD4E4CE4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29543824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CD94AEA-211F-8819-E8DE-3EFBDEF9E2DF}"/>
              </a:ext>
            </a:extLst>
          </p:cNvPr>
          <p:cNvSpPr txBox="1"/>
          <p:nvPr/>
        </p:nvSpPr>
        <p:spPr>
          <a:xfrm>
            <a:off x="0" y="159423"/>
            <a:ext cx="6964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Природный уран. Участники.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ru-RU" sz="2000" b="1" dirty="0">
                <a:solidFill>
                  <a:schemeClr val="bg1"/>
                </a:solidFill>
              </a:rPr>
              <a:t>Сотрудничество.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F17F0D-7523-9FC4-8BAB-712E801E4511}"/>
              </a:ext>
            </a:extLst>
          </p:cNvPr>
          <p:cNvSpPr txBox="1"/>
          <p:nvPr/>
        </p:nvSpPr>
        <p:spPr>
          <a:xfrm>
            <a:off x="165441" y="3090427"/>
            <a:ext cx="8551234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/>
              <a:t>15 предприятий по добыче природного урана, из них:</a:t>
            </a:r>
          </a:p>
          <a:p>
            <a:pPr marL="285750" indent="-285750" algn="just">
              <a:buFontTx/>
              <a:buChar char="-"/>
            </a:pPr>
            <a:r>
              <a:rPr lang="ru-RU" dirty="0"/>
              <a:t>1 СП с канадской </a:t>
            </a:r>
            <a:r>
              <a:rPr lang="en-US" dirty="0"/>
              <a:t>CAMECO</a:t>
            </a:r>
          </a:p>
          <a:p>
            <a:pPr marL="285750" indent="-285750" algn="just">
              <a:buFontTx/>
              <a:buChar char="-"/>
            </a:pPr>
            <a:r>
              <a:rPr lang="ru-RU" dirty="0"/>
              <a:t>6</a:t>
            </a:r>
            <a:r>
              <a:rPr lang="en-US" dirty="0"/>
              <a:t> </a:t>
            </a:r>
            <a:r>
              <a:rPr lang="ru-RU" dirty="0"/>
              <a:t>СП </a:t>
            </a:r>
            <a:r>
              <a:rPr lang="en-US" dirty="0"/>
              <a:t> c </a:t>
            </a:r>
            <a:r>
              <a:rPr lang="ru-RU" dirty="0"/>
              <a:t>компаниями группы </a:t>
            </a:r>
            <a:r>
              <a:rPr lang="en-US" dirty="0"/>
              <a:t>U1</a:t>
            </a:r>
          </a:p>
          <a:p>
            <a:pPr marL="285750" indent="-285750" algn="just">
              <a:buFontTx/>
              <a:buChar char="-"/>
            </a:pPr>
            <a:r>
              <a:rPr lang="ru-RU" dirty="0"/>
              <a:t>3</a:t>
            </a:r>
            <a:r>
              <a:rPr lang="en-US" dirty="0"/>
              <a:t> </a:t>
            </a:r>
            <a:r>
              <a:rPr lang="ru-RU" dirty="0"/>
              <a:t>СП с компаниями Великобритании - </a:t>
            </a:r>
            <a:r>
              <a:rPr lang="en-US" dirty="0"/>
              <a:t>CGNM UK </a:t>
            </a:r>
            <a:r>
              <a:rPr lang="ru-RU" dirty="0"/>
              <a:t>и </a:t>
            </a:r>
            <a:r>
              <a:rPr lang="fi-FI" dirty="0"/>
              <a:t>Energy Asia (B.V.I.) Limited, UrAsia</a:t>
            </a:r>
            <a:endParaRPr lang="ru-RU" dirty="0"/>
          </a:p>
          <a:p>
            <a:pPr marL="285750" indent="-285750" algn="just">
              <a:buFontTx/>
              <a:buChar char="-"/>
            </a:pPr>
            <a:r>
              <a:rPr lang="ru-RU" dirty="0"/>
              <a:t>1 СП с китайской компанией </a:t>
            </a:r>
            <a:r>
              <a:rPr lang="en-US" dirty="0"/>
              <a:t>Beijing Sino-</a:t>
            </a:r>
            <a:r>
              <a:rPr lang="en-US" dirty="0" err="1"/>
              <a:t>Kaz</a:t>
            </a:r>
            <a:r>
              <a:rPr lang="en-US" dirty="0"/>
              <a:t> Uranium Resources Company Ltd</a:t>
            </a:r>
            <a:endParaRPr lang="ru-RU" dirty="0"/>
          </a:p>
          <a:p>
            <a:pPr marL="285750" indent="-285750" algn="just">
              <a:buFontTx/>
              <a:buChar char="-"/>
            </a:pPr>
            <a:r>
              <a:rPr lang="ru-RU" dirty="0"/>
              <a:t>1 СП с французской компанией АО «ОРАНО Майнинг» </a:t>
            </a:r>
          </a:p>
          <a:p>
            <a:pPr marL="285750" indent="-285750" algn="just">
              <a:buFontTx/>
              <a:buChar char="-"/>
            </a:pPr>
            <a:r>
              <a:rPr lang="ru-RU" dirty="0"/>
              <a:t>1 СП с японской компанией </a:t>
            </a:r>
            <a:r>
              <a:rPr lang="en-US" dirty="0"/>
              <a:t>Sumitomo Corporation и The Kansai Electric Power Corporation</a:t>
            </a:r>
            <a:r>
              <a:rPr lang="ru-RU" dirty="0"/>
              <a:t>.</a:t>
            </a:r>
          </a:p>
          <a:p>
            <a:pPr marL="285750" indent="-285750" algn="just">
              <a:buFontTx/>
              <a:buChar char="-"/>
            </a:pPr>
            <a:endParaRPr lang="ru-RU" dirty="0"/>
          </a:p>
          <a:p>
            <a:pPr marL="285750" indent="-285750" algn="just">
              <a:buFontTx/>
              <a:buChar char="-"/>
            </a:pPr>
            <a:r>
              <a:rPr lang="ru-RU" dirty="0"/>
              <a:t>Доля Казахстана в общемировом объеме добычи урана составляет 43,4%. Первое место в мире по объемам добычи урана.</a:t>
            </a:r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BC8096C4-7B71-5B3C-9B4C-9B70872B6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558" y="871319"/>
            <a:ext cx="3278184" cy="1831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/>
          <a:srcRect l="16841" t="27947" r="34737" b="28473"/>
          <a:stretch/>
        </p:blipFill>
        <p:spPr>
          <a:xfrm>
            <a:off x="1077328" y="876635"/>
            <a:ext cx="3254880" cy="18308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11B534C-F43C-35BD-B09D-762F3D78C6BE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14858582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CD94AEA-211F-8819-E8DE-3EFBDEF9E2DF}"/>
              </a:ext>
            </a:extLst>
          </p:cNvPr>
          <p:cNvSpPr txBox="1"/>
          <p:nvPr/>
        </p:nvSpPr>
        <p:spPr>
          <a:xfrm>
            <a:off x="0" y="159423"/>
            <a:ext cx="6964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Природный уран. Участники.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ru-RU" sz="2000" b="1" dirty="0">
                <a:solidFill>
                  <a:schemeClr val="bg1"/>
                </a:solidFill>
              </a:rPr>
              <a:t>Сотрудничество.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76B0BB-4071-A89C-35E2-0B52AF0F20B7}"/>
              </a:ext>
            </a:extLst>
          </p:cNvPr>
          <p:cNvSpPr txBox="1"/>
          <p:nvPr/>
        </p:nvSpPr>
        <p:spPr>
          <a:xfrm>
            <a:off x="174172" y="2863255"/>
            <a:ext cx="89172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ru-RU" b="0" i="0" dirty="0">
                <a:solidFill>
                  <a:srgbClr val="000000"/>
                </a:solidFill>
                <a:effectLst/>
                <a:latin typeface="Rouble"/>
              </a:rPr>
              <a:t>Бизнес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uble"/>
              </a:rPr>
              <a:t>Cameco</a:t>
            </a:r>
            <a:r>
              <a:rPr lang="ru-RU" b="0" i="0" dirty="0">
                <a:solidFill>
                  <a:srgbClr val="000000"/>
                </a:solidFill>
                <a:effectLst/>
                <a:latin typeface="Rouble"/>
              </a:rPr>
              <a:t> Corporation осуществляется в пяти странах: Канаде, США, Казахстане, Австралии, Швейцарии. Он охватывает весь ядерный топливный цикл: разведку, обогащение, производство топлива. </a:t>
            </a:r>
          </a:p>
          <a:p>
            <a:pPr algn="l" fontAlgn="base"/>
            <a:r>
              <a:rPr lang="ru-RU" i="0" dirty="0">
                <a:solidFill>
                  <a:srgbClr val="000000"/>
                </a:solidFill>
                <a:effectLst/>
                <a:latin typeface="var(--grotesque-font)"/>
              </a:rPr>
              <a:t>Урановый сегмент</a:t>
            </a:r>
            <a:r>
              <a:rPr lang="en-US" i="0" dirty="0">
                <a:solidFill>
                  <a:srgbClr val="000000"/>
                </a:solidFill>
                <a:effectLst/>
                <a:latin typeface="var(--grotesque-font)"/>
              </a:rPr>
              <a:t> </a:t>
            </a:r>
            <a:r>
              <a:rPr lang="ru-RU" i="0" dirty="0">
                <a:solidFill>
                  <a:srgbClr val="000000"/>
                </a:solidFill>
                <a:effectLst/>
                <a:latin typeface="var(--grotesque-font)"/>
              </a:rPr>
              <a:t>компании – это </a:t>
            </a:r>
            <a:r>
              <a:rPr lang="ru-RU" b="0" i="0" dirty="0">
                <a:solidFill>
                  <a:srgbClr val="000000"/>
                </a:solidFill>
                <a:effectLst/>
                <a:latin typeface="Rouble"/>
              </a:rPr>
              <a:t>основное подразделение, которое включает собственную добычу урана и закупку у других представителей, например у 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uble"/>
              </a:rPr>
              <a:t>Inkai</a:t>
            </a:r>
            <a:r>
              <a:rPr lang="ru-RU" b="0" i="0" dirty="0">
                <a:solidFill>
                  <a:srgbClr val="000000"/>
                </a:solidFill>
                <a:effectLst/>
                <a:latin typeface="Rouble"/>
              </a:rPr>
              <a:t> — это совместное предприятие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uble"/>
              </a:rPr>
              <a:t>Cameco</a:t>
            </a:r>
            <a:r>
              <a:rPr lang="ru-RU" b="0" i="0" dirty="0">
                <a:solidFill>
                  <a:srgbClr val="000000"/>
                </a:solidFill>
                <a:effectLst/>
                <a:latin typeface="Rouble"/>
              </a:rPr>
              <a:t> Corporation с казахстанской компанией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uble"/>
              </a:rPr>
              <a:t>Kazatomprom</a:t>
            </a:r>
            <a:r>
              <a:rPr lang="ru-RU" b="0" i="0" dirty="0">
                <a:solidFill>
                  <a:srgbClr val="000000"/>
                </a:solidFill>
                <a:effectLst/>
                <a:latin typeface="Rouble"/>
              </a:rPr>
              <a:t>.</a:t>
            </a:r>
            <a:endParaRPr lang="en-US" b="0" i="0" dirty="0">
              <a:solidFill>
                <a:srgbClr val="000000"/>
              </a:solidFill>
              <a:effectLst/>
              <a:latin typeface="Rouble"/>
            </a:endParaRPr>
          </a:p>
          <a:p>
            <a:pPr algn="l" fontAlgn="base"/>
            <a:r>
              <a:rPr lang="ru-RU" b="0" i="0" dirty="0">
                <a:solidFill>
                  <a:srgbClr val="000000"/>
                </a:solidFill>
                <a:effectLst/>
                <a:latin typeface="Rouble"/>
              </a:rPr>
              <a:t>Доля в общемировом объеме добычи природного урана в Канаде составляет 15%, второе место в мире.</a:t>
            </a:r>
          </a:p>
        </p:txBody>
      </p:sp>
      <p:pic>
        <p:nvPicPr>
          <p:cNvPr id="54276" name="Picture 4">
            <a:extLst>
              <a:ext uri="{FF2B5EF4-FFF2-40B4-BE49-F238E27FC236}">
                <a16:creationId xmlns:a16="http://schemas.microsoft.com/office/drawing/2014/main" id="{B2941A63-3580-2FE9-B174-B1C88E5B88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2621" y="1115186"/>
            <a:ext cx="2451703" cy="163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l="16530" t="23448" r="34776" b="23537"/>
          <a:stretch/>
        </p:blipFill>
        <p:spPr>
          <a:xfrm>
            <a:off x="1626348" y="1115186"/>
            <a:ext cx="2402007" cy="16344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55CE2B-E132-DFF4-BB1A-0AE72B7F6E9B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21350184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CD94AEA-211F-8819-E8DE-3EFBDEF9E2DF}"/>
              </a:ext>
            </a:extLst>
          </p:cNvPr>
          <p:cNvSpPr txBox="1"/>
          <p:nvPr/>
        </p:nvSpPr>
        <p:spPr>
          <a:xfrm>
            <a:off x="0" y="159423"/>
            <a:ext cx="6964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Природный уран. Участники.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ru-RU" sz="2000" b="1" dirty="0">
                <a:solidFill>
                  <a:schemeClr val="bg1"/>
                </a:solidFill>
              </a:rPr>
              <a:t>Сотрудничество.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76B0BB-4071-A89C-35E2-0B52AF0F20B7}"/>
              </a:ext>
            </a:extLst>
          </p:cNvPr>
          <p:cNvSpPr txBox="1"/>
          <p:nvPr/>
        </p:nvSpPr>
        <p:spPr>
          <a:xfrm>
            <a:off x="174172" y="3063280"/>
            <a:ext cx="89172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dirty="0">
                <a:solidFill>
                  <a:srgbClr val="000000"/>
                </a:solidFill>
                <a:latin typeface="Rouble"/>
              </a:rPr>
              <a:t>Австралия является безусловным лидером по запасам урана в мире. По данным Всемирной ядерной ассоциации около 31,18% всех мировых запасов урана расположено в этой стране, что в численном эквиваленте означает 661000 тонн урана.</a:t>
            </a:r>
          </a:p>
          <a:p>
            <a:pPr fontAlgn="base"/>
            <a:r>
              <a:rPr lang="ru-RU" dirty="0">
                <a:solidFill>
                  <a:srgbClr val="000000"/>
                </a:solidFill>
                <a:latin typeface="Rouble"/>
              </a:rPr>
              <a:t>В Австралии добыча урана ведётся на трёх шахтах: </a:t>
            </a:r>
            <a:r>
              <a:rPr lang="en-US" dirty="0" err="1">
                <a:solidFill>
                  <a:srgbClr val="000000"/>
                </a:solidFill>
                <a:latin typeface="Rouble"/>
              </a:rPr>
              <a:t>Olimpic</a:t>
            </a:r>
            <a:r>
              <a:rPr lang="en-US" dirty="0">
                <a:solidFill>
                  <a:srgbClr val="000000"/>
                </a:solidFill>
                <a:latin typeface="Rouble"/>
              </a:rPr>
              <a:t> Dam (</a:t>
            </a:r>
            <a:r>
              <a:rPr lang="ru-RU" dirty="0">
                <a:solidFill>
                  <a:srgbClr val="000000"/>
                </a:solidFill>
                <a:latin typeface="Rouble"/>
              </a:rPr>
              <a:t>компания </a:t>
            </a:r>
            <a:r>
              <a:rPr lang="en-US" dirty="0">
                <a:solidFill>
                  <a:srgbClr val="000000"/>
                </a:solidFill>
                <a:latin typeface="Rouble"/>
              </a:rPr>
              <a:t>BHP Billiton</a:t>
            </a:r>
            <a:r>
              <a:rPr lang="ru-RU" dirty="0">
                <a:solidFill>
                  <a:srgbClr val="000000"/>
                </a:solidFill>
                <a:latin typeface="Rouble"/>
              </a:rPr>
              <a:t>, австралийско-британское СП ), </a:t>
            </a:r>
            <a:r>
              <a:rPr lang="en-US" dirty="0">
                <a:solidFill>
                  <a:srgbClr val="000000"/>
                </a:solidFill>
                <a:latin typeface="Rouble"/>
              </a:rPr>
              <a:t>Ranger mine (</a:t>
            </a:r>
            <a:r>
              <a:rPr lang="ru-RU" dirty="0">
                <a:solidFill>
                  <a:srgbClr val="000000"/>
                </a:solidFill>
                <a:latin typeface="Rouble"/>
              </a:rPr>
              <a:t>национальная компания) и </a:t>
            </a:r>
            <a:r>
              <a:rPr lang="en-US" dirty="0">
                <a:solidFill>
                  <a:srgbClr val="000000"/>
                </a:solidFill>
                <a:latin typeface="Rouble"/>
              </a:rPr>
              <a:t>Four Mile</a:t>
            </a:r>
            <a:r>
              <a:rPr lang="ru-RU" dirty="0">
                <a:solidFill>
                  <a:srgbClr val="000000"/>
                </a:solidFill>
                <a:latin typeface="Rouble"/>
              </a:rPr>
              <a:t> (компания </a:t>
            </a:r>
            <a:r>
              <a:rPr lang="en-US" dirty="0" err="1">
                <a:solidFill>
                  <a:srgbClr val="000000"/>
                </a:solidFill>
                <a:latin typeface="Rouble"/>
              </a:rPr>
              <a:t>Heathgate</a:t>
            </a:r>
            <a:r>
              <a:rPr lang="ru-RU" dirty="0">
                <a:solidFill>
                  <a:srgbClr val="000000"/>
                </a:solidFill>
                <a:latin typeface="Rouble"/>
              </a:rPr>
              <a:t>, принадлежащая американской ядерной компании </a:t>
            </a:r>
            <a:r>
              <a:rPr lang="ru-RU" dirty="0" err="1">
                <a:solidFill>
                  <a:srgbClr val="000000"/>
                </a:solidFill>
                <a:latin typeface="Rouble"/>
              </a:rPr>
              <a:t>General</a:t>
            </a:r>
            <a:r>
              <a:rPr lang="ru-RU" dirty="0">
                <a:solidFill>
                  <a:srgbClr val="000000"/>
                </a:solidFill>
                <a:latin typeface="Rouble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uble"/>
              </a:rPr>
              <a:t>Atomics</a:t>
            </a:r>
            <a:r>
              <a:rPr lang="ru-RU" dirty="0">
                <a:solidFill>
                  <a:srgbClr val="000000"/>
                </a:solidFill>
                <a:latin typeface="Rouble"/>
              </a:rPr>
              <a:t>)</a:t>
            </a:r>
          </a:p>
          <a:p>
            <a:pPr fontAlgn="base"/>
            <a:r>
              <a:rPr lang="ru-RU" dirty="0">
                <a:solidFill>
                  <a:srgbClr val="000000"/>
                </a:solidFill>
                <a:latin typeface="Rouble"/>
              </a:rPr>
              <a:t>В Австралии в год добывается около 4,8 тысяч тонн</a:t>
            </a:r>
            <a:r>
              <a:rPr lang="en-US" dirty="0">
                <a:solidFill>
                  <a:srgbClr val="000000"/>
                </a:solidFill>
                <a:latin typeface="Rouble"/>
              </a:rPr>
              <a:t> </a:t>
            </a:r>
            <a:r>
              <a:rPr lang="ru-RU" dirty="0">
                <a:solidFill>
                  <a:srgbClr val="000000"/>
                </a:solidFill>
                <a:latin typeface="Rouble"/>
              </a:rPr>
              <a:t>урана, что составляет 9 % мирового объема). Это ставит Австралию на 4 место в списке крупнейших уранодобывающих стран.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16250" t="23250" r="34688" b="24250"/>
          <a:stretch/>
        </p:blipFill>
        <p:spPr>
          <a:xfrm>
            <a:off x="654275" y="1050056"/>
            <a:ext cx="2774725" cy="18557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5AB6D9-958D-BAC3-7AC6-3B624C68CF2F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2451177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80000" cy="77776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21469" y="165287"/>
            <a:ext cx="6727617" cy="3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50" b="1" dirty="0">
                <a:solidFill>
                  <a:schemeClr val="bg1"/>
                </a:solidFill>
              </a:rPr>
              <a:t>Мировой урановый рынок</a:t>
            </a:r>
          </a:p>
        </p:txBody>
      </p:sp>
      <p:pic>
        <p:nvPicPr>
          <p:cNvPr id="11" name="Picture 35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73694"/>
            <a:ext cx="9162000" cy="684305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82" y="2906539"/>
            <a:ext cx="8880953" cy="31945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2707" y="886115"/>
            <a:ext cx="6576164" cy="19708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316A97D-E648-2BC5-FB5B-211F860EA077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2137826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CD94AEA-211F-8819-E8DE-3EFBDEF9E2DF}"/>
              </a:ext>
            </a:extLst>
          </p:cNvPr>
          <p:cNvSpPr txBox="1"/>
          <p:nvPr/>
        </p:nvSpPr>
        <p:spPr>
          <a:xfrm>
            <a:off x="0" y="159423"/>
            <a:ext cx="6964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Природный уран. Участники.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ru-RU" sz="2000" b="1" dirty="0">
                <a:solidFill>
                  <a:schemeClr val="bg1"/>
                </a:solidFill>
              </a:rPr>
              <a:t>Сотрудничество. </a:t>
            </a:r>
          </a:p>
        </p:txBody>
      </p:sp>
      <p:pic>
        <p:nvPicPr>
          <p:cNvPr id="55298" name="Picture 2">
            <a:extLst>
              <a:ext uri="{FF2B5EF4-FFF2-40B4-BE49-F238E27FC236}">
                <a16:creationId xmlns:a16="http://schemas.microsoft.com/office/drawing/2014/main" id="{F5D5A321-4A60-9710-ADD2-E47C9D2572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177" y="927083"/>
            <a:ext cx="2484672" cy="141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415A239-B060-BF02-A3EF-52A9025B82F5}"/>
              </a:ext>
            </a:extLst>
          </p:cNvPr>
          <p:cNvSpPr txBox="1"/>
          <p:nvPr/>
        </p:nvSpPr>
        <p:spPr>
          <a:xfrm>
            <a:off x="29179" y="2504232"/>
            <a:ext cx="8940649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 err="1">
                <a:solidFill>
                  <a:srgbClr val="40454A"/>
                </a:solidFill>
                <a:effectLst/>
                <a:latin typeface="georgia" panose="02040502050405020303" pitchFamily="18" charset="0"/>
              </a:rPr>
              <a:t>Orano</a:t>
            </a:r>
            <a:r>
              <a:rPr lang="ru-RU" b="0" i="0" dirty="0">
                <a:solidFill>
                  <a:srgbClr val="40454A"/>
                </a:solidFill>
                <a:effectLst/>
                <a:latin typeface="georgia" panose="02040502050405020303" pitchFamily="18" charset="0"/>
              </a:rPr>
              <a:t> является вторым по величине производителем урана в мире с 11% долей в мировом производстве урана. </a:t>
            </a:r>
            <a:r>
              <a:rPr lang="ru-RU" b="0" i="0" dirty="0" err="1">
                <a:solidFill>
                  <a:srgbClr val="40454A"/>
                </a:solidFill>
                <a:effectLst/>
                <a:latin typeface="georgia" panose="02040502050405020303" pitchFamily="18" charset="0"/>
              </a:rPr>
              <a:t>Orano</a:t>
            </a:r>
            <a:r>
              <a:rPr lang="ru-RU" b="0" i="0" dirty="0">
                <a:solidFill>
                  <a:srgbClr val="40454A"/>
                </a:solidFill>
                <a:effectLst/>
                <a:latin typeface="georgia" panose="02040502050405020303" pitchFamily="18" charset="0"/>
              </a:rPr>
              <a:t> управляет объектами по добыче урана в </a:t>
            </a:r>
            <a:r>
              <a:rPr lang="ru-RU" dirty="0">
                <a:solidFill>
                  <a:srgbClr val="40454A"/>
                </a:solidFill>
                <a:latin typeface="georgia" panose="02040502050405020303" pitchFamily="18" charset="0"/>
                <a:hlinkClick r:id="rId5" tooltip="Канад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Канаде</a:t>
            </a:r>
            <a:r>
              <a:rPr lang="ru-RU" dirty="0">
                <a:solidFill>
                  <a:srgbClr val="40454A"/>
                </a:solidFill>
                <a:latin typeface="georgia" panose="02040502050405020303" pitchFamily="18" charset="0"/>
              </a:rPr>
              <a:t> , </a:t>
            </a:r>
            <a:r>
              <a:rPr lang="ru-RU" u="sng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  <a:hlinkClick r:id="rId6" tooltip="Казахста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Казахстане</a:t>
            </a:r>
            <a:r>
              <a:rPr lang="ru-RU" dirty="0">
                <a:solidFill>
                  <a:srgbClr val="40454A"/>
                </a:solidFill>
                <a:latin typeface="georgia" panose="02040502050405020303" pitchFamily="18" charset="0"/>
              </a:rPr>
              <a:t>, </a:t>
            </a:r>
            <a:r>
              <a:rPr lang="ru-RU" u="sng" dirty="0">
                <a:latin typeface="georgia" panose="02040502050405020303" pitchFamily="18" charset="0"/>
              </a:rPr>
              <a:t>Узбекистане</a:t>
            </a:r>
            <a:r>
              <a:rPr lang="ru-RU" dirty="0">
                <a:solidFill>
                  <a:srgbClr val="40454A"/>
                </a:solidFill>
                <a:latin typeface="georgia" panose="02040502050405020303" pitchFamily="18" charset="0"/>
              </a:rPr>
              <a:t> и </a:t>
            </a:r>
            <a:r>
              <a:rPr lang="ru-RU" dirty="0">
                <a:solidFill>
                  <a:srgbClr val="40454A"/>
                </a:solidFill>
                <a:latin typeface="georgia" panose="02040502050405020303" pitchFamily="18" charset="0"/>
                <a:hlinkClick r:id="rId7" tooltip="Нигер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Нигере</a:t>
            </a:r>
            <a:r>
              <a:rPr lang="ru-RU" dirty="0">
                <a:solidFill>
                  <a:srgbClr val="40454A"/>
                </a:solidFill>
                <a:latin typeface="georgia" panose="02040502050405020303" pitchFamily="18" charset="0"/>
              </a:rPr>
              <a:t> . </a:t>
            </a:r>
            <a:r>
              <a:rPr lang="ru-RU" b="0" i="0" dirty="0">
                <a:solidFill>
                  <a:srgbClr val="40454A"/>
                </a:solidFill>
                <a:effectLst/>
                <a:latin typeface="georgia" panose="02040502050405020303" pitchFamily="18" charset="0"/>
              </a:rPr>
              <a:t>В Канаде ее деятельность включает в себя долю в </a:t>
            </a:r>
            <a:r>
              <a:rPr lang="ru-RU" dirty="0">
                <a:solidFill>
                  <a:srgbClr val="40454A"/>
                </a:solidFill>
                <a:latin typeface="georgia" panose="02040502050405020303" pitchFamily="18" charset="0"/>
                <a:hlinkClick r:id="rId8" tooltip="Шахта МакКлин Лейк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урановом заводе </a:t>
            </a:r>
            <a:r>
              <a:rPr lang="ru-RU" dirty="0" err="1">
                <a:solidFill>
                  <a:srgbClr val="40454A"/>
                </a:solidFill>
                <a:latin typeface="georgia" panose="02040502050405020303" pitchFamily="18" charset="0"/>
                <a:hlinkClick r:id="rId8" tooltip="Шахта МакКлин Лейк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McClean</a:t>
            </a:r>
            <a:r>
              <a:rPr lang="ru-RU" dirty="0">
                <a:solidFill>
                  <a:srgbClr val="40454A"/>
                </a:solidFill>
                <a:latin typeface="georgia" panose="02040502050405020303" pitchFamily="18" charset="0"/>
                <a:hlinkClick r:id="rId8" tooltip="Шахта МакКлин Лейк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solidFill>
                  <a:srgbClr val="40454A"/>
                </a:solidFill>
                <a:latin typeface="georgia" panose="02040502050405020303" pitchFamily="18" charset="0"/>
                <a:hlinkClick r:id="rId8" tooltip="Шахта МакКлин Лейк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Lake</a:t>
            </a:r>
            <a:r>
              <a:rPr lang="ru-RU" dirty="0">
                <a:solidFill>
                  <a:srgbClr val="40454A"/>
                </a:solidFill>
                <a:latin typeface="georgia" panose="02040502050405020303" pitchFamily="18" charset="0"/>
              </a:rPr>
              <a:t> , руднике </a:t>
            </a:r>
            <a:r>
              <a:rPr lang="ru-RU" dirty="0" err="1">
                <a:solidFill>
                  <a:srgbClr val="40454A"/>
                </a:solidFill>
                <a:latin typeface="georgia" panose="02040502050405020303" pitchFamily="18" charset="0"/>
              </a:rPr>
              <a:t>Cigar</a:t>
            </a:r>
            <a:r>
              <a:rPr lang="ru-RU" dirty="0">
                <a:solidFill>
                  <a:srgbClr val="40454A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rgbClr val="40454A"/>
                </a:solidFill>
                <a:latin typeface="georgia" panose="02040502050405020303" pitchFamily="18" charset="0"/>
              </a:rPr>
              <a:t>Lake</a:t>
            </a:r>
            <a:r>
              <a:rPr lang="ru-RU" dirty="0">
                <a:solidFill>
                  <a:srgbClr val="40454A"/>
                </a:solidFill>
                <a:latin typeface="georgia" panose="02040502050405020303" pitchFamily="18" charset="0"/>
              </a:rPr>
              <a:t>, руднике </a:t>
            </a:r>
            <a:r>
              <a:rPr lang="ru-RU" dirty="0" err="1">
                <a:solidFill>
                  <a:srgbClr val="40454A"/>
                </a:solidFill>
                <a:latin typeface="georgia" panose="02040502050405020303" pitchFamily="18" charset="0"/>
                <a:hlinkClick r:id="rId9" tooltip="Урановый рудник МакАртур-Ривер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McArthur</a:t>
            </a:r>
            <a:r>
              <a:rPr lang="ru-RU" dirty="0">
                <a:solidFill>
                  <a:srgbClr val="40454A"/>
                </a:solidFill>
                <a:latin typeface="georgia" panose="02040502050405020303" pitchFamily="18" charset="0"/>
                <a:hlinkClick r:id="rId9" tooltip="Урановый рудник МакАртур-Ривер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River</a:t>
            </a:r>
            <a:r>
              <a:rPr lang="ru-RU" dirty="0">
                <a:solidFill>
                  <a:srgbClr val="40454A"/>
                </a:solidFill>
                <a:latin typeface="georgia" panose="02040502050405020303" pitchFamily="18" charset="0"/>
              </a:rPr>
              <a:t> и урановом заводе Key </a:t>
            </a:r>
            <a:r>
              <a:rPr lang="ru-RU" dirty="0" err="1">
                <a:solidFill>
                  <a:srgbClr val="40454A"/>
                </a:solidFill>
                <a:latin typeface="georgia" panose="02040502050405020303" pitchFamily="18" charset="0"/>
              </a:rPr>
              <a:t>Lake</a:t>
            </a:r>
            <a:r>
              <a:rPr lang="ru-RU" dirty="0">
                <a:solidFill>
                  <a:srgbClr val="40454A"/>
                </a:solidFill>
                <a:latin typeface="georgia" panose="02040502050405020303" pitchFamily="18" charset="0"/>
              </a:rPr>
              <a:t>. В Казахстане у </a:t>
            </a:r>
            <a:r>
              <a:rPr lang="ru-RU" dirty="0" err="1">
                <a:solidFill>
                  <a:srgbClr val="40454A"/>
                </a:solidFill>
                <a:latin typeface="georgia" panose="02040502050405020303" pitchFamily="18" charset="0"/>
              </a:rPr>
              <a:t>Orano</a:t>
            </a:r>
            <a:r>
              <a:rPr lang="ru-RU" dirty="0">
                <a:solidFill>
                  <a:srgbClr val="40454A"/>
                </a:solidFill>
                <a:latin typeface="georgia" panose="02040502050405020303" pitchFamily="18" charset="0"/>
              </a:rPr>
              <a:t> есть совместное предприятие с </a:t>
            </a:r>
            <a:r>
              <a:rPr lang="ru-RU" dirty="0" err="1">
                <a:solidFill>
                  <a:srgbClr val="40454A"/>
                </a:solidFill>
                <a:latin typeface="georgia" panose="02040502050405020303" pitchFamily="18" charset="0"/>
                <a:hlinkClick r:id="rId10" tooltip="Казатомпром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Казатомпромом</a:t>
            </a:r>
            <a:r>
              <a:rPr lang="ru-RU" dirty="0">
                <a:solidFill>
                  <a:srgbClr val="40454A"/>
                </a:solidFill>
                <a:latin typeface="georgia" panose="02040502050405020303" pitchFamily="18" charset="0"/>
                <a:hlinkClick r:id="rId10" tooltip="Казатомпром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под</a:t>
            </a:r>
            <a:r>
              <a:rPr lang="ru-RU" dirty="0">
                <a:solidFill>
                  <a:srgbClr val="40454A"/>
                </a:solidFill>
                <a:latin typeface="georgia" panose="02040502050405020303" pitchFamily="18" charset="0"/>
              </a:rPr>
              <a:t> названием </a:t>
            </a:r>
            <a:r>
              <a:rPr lang="ru-RU" dirty="0" err="1">
                <a:solidFill>
                  <a:srgbClr val="40454A"/>
                </a:solidFill>
                <a:latin typeface="georgia" panose="02040502050405020303" pitchFamily="18" charset="0"/>
              </a:rPr>
              <a:t>Katco</a:t>
            </a:r>
            <a:r>
              <a:rPr lang="ru-RU" dirty="0">
                <a:solidFill>
                  <a:srgbClr val="40454A"/>
                </a:solidFill>
                <a:latin typeface="georgia" panose="02040502050405020303" pitchFamily="18" charset="0"/>
              </a:rPr>
              <a:t>. В Узбекистане у </a:t>
            </a:r>
            <a:r>
              <a:rPr lang="ru-RU" dirty="0" err="1">
                <a:solidFill>
                  <a:srgbClr val="40454A"/>
                </a:solidFill>
                <a:latin typeface="georgia" panose="02040502050405020303" pitchFamily="18" charset="0"/>
              </a:rPr>
              <a:t>Orano</a:t>
            </a:r>
            <a:r>
              <a:rPr lang="ru-RU" dirty="0">
                <a:solidFill>
                  <a:srgbClr val="40454A"/>
                </a:solidFill>
                <a:latin typeface="georgia" panose="02040502050405020303" pitchFamily="18" charset="0"/>
              </a:rPr>
              <a:t> есть совместное предприятие</a:t>
            </a:r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"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Nurlikum</a:t>
            </a:r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Mining" LLC,</a:t>
            </a:r>
            <a:r>
              <a:rPr lang="ru-RU" dirty="0">
                <a:solidFill>
                  <a:srgbClr val="40454A"/>
                </a:solidFill>
                <a:latin typeface="georgia" panose="02040502050405020303" pitchFamily="18" charset="0"/>
              </a:rPr>
              <a:t> В Нигере </a:t>
            </a:r>
            <a:r>
              <a:rPr lang="ru-RU" dirty="0" err="1">
                <a:solidFill>
                  <a:srgbClr val="40454A"/>
                </a:solidFill>
                <a:latin typeface="georgia" panose="02040502050405020303" pitchFamily="18" charset="0"/>
              </a:rPr>
              <a:t>Orano</a:t>
            </a:r>
            <a:r>
              <a:rPr lang="ru-RU" dirty="0">
                <a:solidFill>
                  <a:srgbClr val="40454A"/>
                </a:solidFill>
                <a:latin typeface="georgia" panose="02040502050405020303" pitchFamily="18" charset="0"/>
              </a:rPr>
              <a:t> управляет двумя рудниками недалеко от </a:t>
            </a:r>
            <a:r>
              <a:rPr lang="ru-RU" dirty="0" err="1">
                <a:solidFill>
                  <a:srgbClr val="40454A"/>
                </a:solidFill>
                <a:latin typeface="georgia" panose="02040502050405020303" pitchFamily="18" charset="0"/>
                <a:hlinkClick r:id="rId11" tooltip="Арли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Арлита</a:t>
            </a:r>
            <a:r>
              <a:rPr lang="ru-RU" dirty="0">
                <a:solidFill>
                  <a:srgbClr val="40454A"/>
                </a:solidFill>
                <a:latin typeface="georgia" panose="02040502050405020303" pitchFamily="18" charset="0"/>
              </a:rPr>
              <a:t> на севере </a:t>
            </a:r>
            <a:r>
              <a:rPr lang="ru-RU" dirty="0">
                <a:solidFill>
                  <a:srgbClr val="40454A"/>
                </a:solidFill>
                <a:latin typeface="georgia" panose="02040502050405020303" pitchFamily="18" charset="0"/>
                <a:hlinkClick r:id="rId7" tooltip="Нигер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Нигера</a:t>
            </a:r>
            <a:r>
              <a:rPr lang="ru-RU" dirty="0">
                <a:solidFill>
                  <a:srgbClr val="40454A"/>
                </a:solidFill>
                <a:latin typeface="georgia" panose="02040502050405020303" pitchFamily="18" charset="0"/>
              </a:rPr>
              <a:t> , а также разрабатывает проект </a:t>
            </a:r>
            <a:r>
              <a:rPr lang="ru-RU" dirty="0" err="1">
                <a:solidFill>
                  <a:srgbClr val="40454A"/>
                </a:solidFill>
                <a:latin typeface="georgia" panose="02040502050405020303" pitchFamily="18" charset="0"/>
              </a:rPr>
              <a:t>Imouraren</a:t>
            </a:r>
            <a:r>
              <a:rPr lang="ru-RU" dirty="0">
                <a:solidFill>
                  <a:srgbClr val="40454A"/>
                </a:solidFill>
                <a:latin typeface="georgia" panose="02040502050405020303" pitchFamily="18" charset="0"/>
              </a:rPr>
              <a:t>, расположенный в 80 километрах (50 миль) от </a:t>
            </a:r>
            <a:r>
              <a:rPr lang="ru-RU" dirty="0" err="1">
                <a:solidFill>
                  <a:srgbClr val="40454A"/>
                </a:solidFill>
                <a:latin typeface="georgia" panose="02040502050405020303" pitchFamily="18" charset="0"/>
              </a:rPr>
              <a:t>Арлита</a:t>
            </a:r>
            <a:r>
              <a:rPr lang="ru-RU" dirty="0">
                <a:solidFill>
                  <a:srgbClr val="40454A"/>
                </a:solidFill>
                <a:latin typeface="georgia" panose="02040502050405020303" pitchFamily="18" charset="0"/>
              </a:rPr>
              <a:t>. Кроме того, ей принадлежит законсервированная </a:t>
            </a:r>
            <a:r>
              <a:rPr lang="ru-RU" dirty="0">
                <a:solidFill>
                  <a:srgbClr val="40454A"/>
                </a:solidFill>
                <a:latin typeface="georgia" panose="02040502050405020303" pitchFamily="18" charset="0"/>
                <a:hlinkClick r:id="rId12" tooltip="Шахта Треккопье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шахта </a:t>
            </a:r>
            <a:r>
              <a:rPr lang="ru-RU" dirty="0" err="1">
                <a:solidFill>
                  <a:srgbClr val="40454A"/>
                </a:solidFill>
                <a:latin typeface="georgia" panose="02040502050405020303" pitchFamily="18" charset="0"/>
                <a:hlinkClick r:id="rId12" tooltip="Шахта Треккопье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Trekkopje</a:t>
            </a:r>
            <a:r>
              <a:rPr lang="ru-RU" dirty="0">
                <a:solidFill>
                  <a:srgbClr val="40454A"/>
                </a:solidFill>
                <a:latin typeface="georgia" panose="02040502050405020303" pitchFamily="18" charset="0"/>
              </a:rPr>
              <a:t> в Намибии вместе с опреснительной установкой недалеко от </a:t>
            </a:r>
            <a:r>
              <a:rPr lang="ru-RU" dirty="0" err="1">
                <a:solidFill>
                  <a:srgbClr val="40454A"/>
                </a:solidFill>
                <a:latin typeface="georgia" panose="02040502050405020303" pitchFamily="18" charset="0"/>
                <a:hlinkClick r:id="rId13" tooltip="Свакопмунд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Свакопмунда</a:t>
            </a:r>
            <a:r>
              <a:rPr lang="ru-RU" dirty="0">
                <a:solidFill>
                  <a:srgbClr val="40454A"/>
                </a:solidFill>
                <a:latin typeface="georgia" panose="02040502050405020303" pitchFamily="18" charset="0"/>
              </a:rPr>
              <a:t>. В Габоне ему принадлежит участок бывшего уранового рудника </a:t>
            </a:r>
            <a:r>
              <a:rPr lang="ru-RU" dirty="0" err="1">
                <a:solidFill>
                  <a:srgbClr val="40454A"/>
                </a:solidFill>
                <a:latin typeface="georgia" panose="02040502050405020303" pitchFamily="18" charset="0"/>
              </a:rPr>
              <a:t>Mounana</a:t>
            </a:r>
            <a:r>
              <a:rPr lang="ru-RU" dirty="0">
                <a:solidFill>
                  <a:srgbClr val="40454A"/>
                </a:solidFill>
                <a:latin typeface="georgia" panose="02040502050405020303" pitchFamily="18" charset="0"/>
              </a:rPr>
              <a:t>, на котором горные работы велись с 1961 по 1999 год.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4"/>
          <a:srcRect l="18544" t="25776" r="38918" b="30522"/>
          <a:stretch/>
        </p:blipFill>
        <p:spPr>
          <a:xfrm>
            <a:off x="1774212" y="924294"/>
            <a:ext cx="2238232" cy="14371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619BE6-0C7F-6BEA-C4DA-55E6F49963FC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21926788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CD94AEA-211F-8819-E8DE-3EFBDEF9E2DF}"/>
              </a:ext>
            </a:extLst>
          </p:cNvPr>
          <p:cNvSpPr txBox="1"/>
          <p:nvPr/>
        </p:nvSpPr>
        <p:spPr>
          <a:xfrm>
            <a:off x="0" y="159423"/>
            <a:ext cx="6964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Природный уран. Участники.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ru-RU" sz="2000" b="1" dirty="0">
                <a:solidFill>
                  <a:schemeClr val="bg1"/>
                </a:solidFill>
              </a:rPr>
              <a:t>Сотрудничество. </a:t>
            </a:r>
          </a:p>
        </p:txBody>
      </p:sp>
      <p:pic>
        <p:nvPicPr>
          <p:cNvPr id="57346" name="Picture 2">
            <a:extLst>
              <a:ext uri="{FF2B5EF4-FFF2-40B4-BE49-F238E27FC236}">
                <a16:creationId xmlns:a16="http://schemas.microsoft.com/office/drawing/2014/main" id="{11E41036-36B6-AEDC-2DE6-42FA78E8A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721" y="1055947"/>
            <a:ext cx="3057796" cy="1652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74EB52C-3A18-8045-C971-D34B54179F24}"/>
              </a:ext>
            </a:extLst>
          </p:cNvPr>
          <p:cNvSpPr txBox="1"/>
          <p:nvPr/>
        </p:nvSpPr>
        <p:spPr>
          <a:xfrm>
            <a:off x="235131" y="2986929"/>
            <a:ext cx="8760823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PTSerif"/>
              </a:rPr>
              <a:t>«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Serif"/>
              </a:rPr>
              <a:t>Навоийуран</a:t>
            </a:r>
            <a:r>
              <a:rPr lang="ru-RU" b="0" i="0" dirty="0">
                <a:solidFill>
                  <a:srgbClr val="000000"/>
                </a:solidFill>
                <a:effectLst/>
                <a:latin typeface="PTSerif"/>
              </a:rPr>
              <a:t>» (Узбекистан) – предприятие по добыче и переработке природного урана и редкоземельных металлов.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PT_Root_UI"/>
              </a:rPr>
              <a:t>НГМК – единственный в республике производитель одного из экспортоориентированных продуктов – природного урана. На природный уран приходится основная доля экспорта комбината (более 90%). В географию экспорта урана входят Япония, США, Индия, Китай и Южная Корея. На сегодня такие японские компании, как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_Root_UI"/>
              </a:rPr>
              <a:t>Itochu</a:t>
            </a:r>
            <a:r>
              <a:rPr lang="ru-RU" b="0" i="0" dirty="0">
                <a:solidFill>
                  <a:srgbClr val="000000"/>
                </a:solidFill>
                <a:effectLst/>
                <a:latin typeface="PT_Root_UI"/>
              </a:rPr>
              <a:t> и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_Root_UI"/>
              </a:rPr>
              <a:t>Marubeni</a:t>
            </a:r>
            <a:r>
              <a:rPr lang="ru-RU" b="0" i="0" dirty="0">
                <a:solidFill>
                  <a:srgbClr val="000000"/>
                </a:solidFill>
                <a:effectLst/>
                <a:latin typeface="PT_Root_UI"/>
              </a:rPr>
              <a:t> – основные покупатели урана, добываемого комбинатом.</a:t>
            </a:r>
          </a:p>
          <a:p>
            <a:r>
              <a:rPr lang="ru-RU" dirty="0">
                <a:solidFill>
                  <a:srgbClr val="000000"/>
                </a:solidFill>
                <a:latin typeface="PT_Root_UI"/>
              </a:rPr>
              <a:t>В 2019 году создано СП с французской компанией </a:t>
            </a:r>
            <a:r>
              <a:rPr lang="en-US" dirty="0">
                <a:solidFill>
                  <a:srgbClr val="000000"/>
                </a:solidFill>
                <a:latin typeface="PT_Root_UI"/>
              </a:rPr>
              <a:t>ORANO</a:t>
            </a:r>
            <a:r>
              <a:rPr lang="ru-RU" dirty="0">
                <a:solidFill>
                  <a:srgbClr val="000000"/>
                </a:solidFill>
                <a:latin typeface="PT_Root_UI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latin typeface="PT_Root_UI"/>
              </a:rPr>
              <a:t>Добыча природного урана оценивается в 7% от общемирового объема (4000 тонн в год). Пятое место в мире по объему добычи природного урана.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/>
          <a:srcRect l="16546" t="20631" r="34902" b="21579"/>
          <a:stretch/>
        </p:blipFill>
        <p:spPr>
          <a:xfrm>
            <a:off x="1245367" y="877710"/>
            <a:ext cx="2700992" cy="20092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529F490-F019-FC3D-BEEF-1695B6D2C38B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26520567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CD94AEA-211F-8819-E8DE-3EFBDEF9E2DF}"/>
              </a:ext>
            </a:extLst>
          </p:cNvPr>
          <p:cNvSpPr txBox="1"/>
          <p:nvPr/>
        </p:nvSpPr>
        <p:spPr>
          <a:xfrm>
            <a:off x="0" y="159423"/>
            <a:ext cx="6964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Природный уран. Участники.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ru-RU" sz="2000" b="1" dirty="0">
                <a:solidFill>
                  <a:schemeClr val="bg1"/>
                </a:solidFill>
              </a:rPr>
              <a:t>Сотрудничество. </a:t>
            </a:r>
          </a:p>
        </p:txBody>
      </p:sp>
      <p:pic>
        <p:nvPicPr>
          <p:cNvPr id="56322" name="Picture 2" descr="China National Nuclear Corporation Wiki.">
            <a:extLst>
              <a:ext uri="{FF2B5EF4-FFF2-40B4-BE49-F238E27FC236}">
                <a16:creationId xmlns:a16="http://schemas.microsoft.com/office/drawing/2014/main" id="{BF2E5852-4476-ACFF-F482-1D7871F835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660" y="927466"/>
            <a:ext cx="5359315" cy="1071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/>
          <a:srcRect l="16719" t="29073" r="45327" b="40250"/>
          <a:stretch/>
        </p:blipFill>
        <p:spPr>
          <a:xfrm>
            <a:off x="65254" y="2726669"/>
            <a:ext cx="4515620" cy="24553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2956" y="5287612"/>
            <a:ext cx="8529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China National Uranium Corporation</a:t>
            </a:r>
            <a:r>
              <a:rPr lang="en-US" dirty="0"/>
              <a:t> (CNUC or CUC), </a:t>
            </a:r>
            <a:r>
              <a:rPr lang="ru-RU" dirty="0"/>
              <a:t>дочерняя компания </a:t>
            </a:r>
            <a:r>
              <a:rPr lang="en-US" dirty="0"/>
              <a:t>CNNC, </a:t>
            </a:r>
            <a:r>
              <a:rPr lang="ru-RU" dirty="0"/>
              <a:t>является оператором всех уранодобывающих предприятий Китая</a:t>
            </a:r>
            <a:r>
              <a:rPr lang="en-US" dirty="0"/>
              <a:t>.</a:t>
            </a:r>
            <a:r>
              <a:rPr lang="ru-RU" dirty="0"/>
              <a:t> 8-е место в мире по объему добычи урана, что составляет 3% мирового объема.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/>
          <a:srcRect l="16406" t="24250" r="34531" b="24999"/>
          <a:stretch/>
        </p:blipFill>
        <p:spPr>
          <a:xfrm>
            <a:off x="479221" y="989036"/>
            <a:ext cx="2360975" cy="152636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/>
          <a:srcRect l="20937" t="33500" r="34219" b="27250"/>
          <a:stretch/>
        </p:blipFill>
        <p:spPr>
          <a:xfrm>
            <a:off x="4703035" y="2906403"/>
            <a:ext cx="4159807" cy="22755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/>
          <a:srcRect l="16719" t="42500" r="34374" b="41750"/>
          <a:stretch/>
        </p:blipFill>
        <p:spPr>
          <a:xfrm>
            <a:off x="3401660" y="1861987"/>
            <a:ext cx="5347892" cy="9070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70AFC7C-7EBD-6447-D67A-FFA1D4CD176D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8844395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CD94AEA-211F-8819-E8DE-3EFBDEF9E2DF}"/>
              </a:ext>
            </a:extLst>
          </p:cNvPr>
          <p:cNvSpPr txBox="1"/>
          <p:nvPr/>
        </p:nvSpPr>
        <p:spPr>
          <a:xfrm>
            <a:off x="8709" y="46206"/>
            <a:ext cx="69648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Природный уран. Основной конкурентный фактор – себестоимость добычи. </a:t>
            </a:r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4052AED9-A27D-F3DF-9ED7-937CED5DE8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977" y="927082"/>
            <a:ext cx="7829005" cy="511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8BC61FF-15DC-1BDF-59D8-E1EC018071D6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38256886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511" t="35452" r="32923" b="28182"/>
          <a:stretch/>
        </p:blipFill>
        <p:spPr>
          <a:xfrm>
            <a:off x="556569" y="3729772"/>
            <a:ext cx="5062177" cy="23808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6000" t="31743" r="3000" b="27914"/>
          <a:stretch/>
        </p:blipFill>
        <p:spPr>
          <a:xfrm>
            <a:off x="661734" y="928630"/>
            <a:ext cx="8169444" cy="26920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66874" y="3660438"/>
            <a:ext cx="3332747" cy="2546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50" dirty="0"/>
              <a:t>Котировки начали увеличиваться с марта 2021 года после начала СВО. Сначала европейские и американские покупатели закиси-окиси стали опасаться логистических проблем (уран везут по территории России до порта в Санкт-Петербурге, откуда его отправляют в ЕС и США), а затем рынок стал опасаться введения санкций в отношении «Росатома». Котировки июня 2026 года – 70 </a:t>
            </a:r>
            <a:r>
              <a:rPr lang="en-US" sz="1450" dirty="0"/>
              <a:t>$ </a:t>
            </a:r>
            <a:r>
              <a:rPr lang="ru-RU" sz="1450" dirty="0"/>
              <a:t>/ фунт </a:t>
            </a:r>
            <a:r>
              <a:rPr lang="en-US" sz="1450" dirty="0"/>
              <a:t>U3O8</a:t>
            </a:r>
            <a:endParaRPr lang="ru-RU" sz="1450" dirty="0"/>
          </a:p>
        </p:txBody>
      </p:sp>
      <p:pic>
        <p:nvPicPr>
          <p:cNvPr id="8" name="Picture 4" descr="plashka.ps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80000" cy="77776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78676" y="165287"/>
            <a:ext cx="6727617" cy="3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50" b="1" dirty="0">
                <a:solidFill>
                  <a:schemeClr val="bg1"/>
                </a:solidFill>
              </a:rPr>
              <a:t>Коммерческие аспекты рынка природного урана</a:t>
            </a:r>
          </a:p>
        </p:txBody>
      </p:sp>
      <p:pic>
        <p:nvPicPr>
          <p:cNvPr id="11" name="Picture 35" descr="plashka.ps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73694"/>
            <a:ext cx="9162000" cy="684305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674049-910E-452F-3D2E-B914CF597F61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15637590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80000" cy="77776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78676" y="165287"/>
            <a:ext cx="6727617" cy="3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50" b="1" dirty="0">
                <a:solidFill>
                  <a:schemeClr val="bg1"/>
                </a:solidFill>
              </a:rPr>
              <a:t>Коммерческие аспекты рынка природного урана</a:t>
            </a:r>
          </a:p>
        </p:txBody>
      </p:sp>
      <p:pic>
        <p:nvPicPr>
          <p:cNvPr id="11" name="Picture 35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73694"/>
            <a:ext cx="9162000" cy="68430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1202" y="939452"/>
            <a:ext cx="8789960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США копят уран</a:t>
            </a:r>
          </a:p>
          <a:p>
            <a:pPr algn="ctr"/>
            <a:r>
              <a:rPr lang="ru-RU" b="1" dirty="0"/>
              <a:t>Власти страны начали пополнять стратегический резерв сырья</a:t>
            </a:r>
          </a:p>
          <a:p>
            <a:pPr algn="just"/>
            <a:r>
              <a:rPr lang="ru-RU" sz="1700" dirty="0"/>
              <a:t>Власти США приступили к созданию стратегического резерва урана в попытке сократить поставки из России, запустив Программу поддержки местных производителей объемом в $75 млн.</a:t>
            </a:r>
          </a:p>
          <a:p>
            <a:pPr algn="just"/>
            <a:r>
              <a:rPr lang="en-US" sz="1700" dirty="0"/>
              <a:t>DOE</a:t>
            </a:r>
            <a:r>
              <a:rPr lang="ru-RU" sz="1700" dirty="0"/>
              <a:t> заключило контракты на покупку у пяти местных фабрик 800 тыс. фунтов закиси-окиси урана (U3O8) по цене от $59,5 до $70,5 за фунт для создания внутреннего стратегического резерва, а также </a:t>
            </a:r>
            <a:r>
              <a:rPr lang="ru-RU" sz="1700" dirty="0" err="1"/>
              <a:t>госконтракт</a:t>
            </a:r>
            <a:r>
              <a:rPr lang="ru-RU" sz="1700" dirty="0"/>
              <a:t> на $14 млн с единственным конверсионным заводом </a:t>
            </a:r>
            <a:r>
              <a:rPr lang="ru-RU" sz="1700" dirty="0" err="1"/>
              <a:t>Honeywell</a:t>
            </a:r>
            <a:r>
              <a:rPr lang="ru-RU" sz="1700" dirty="0"/>
              <a:t>, закрытый с конца 2017 года (принадлежит </a:t>
            </a:r>
            <a:r>
              <a:rPr lang="ru-RU" sz="1700" dirty="0" err="1"/>
              <a:t>ConverDyn</a:t>
            </a:r>
            <a:r>
              <a:rPr lang="ru-RU" sz="1700" dirty="0"/>
              <a:t>), для его последующей переработки. </a:t>
            </a:r>
          </a:p>
          <a:p>
            <a:pPr algn="just"/>
            <a:r>
              <a:rPr lang="ru-RU" sz="1700" dirty="0"/>
              <a:t>Для сравнения: в 2021 году американские АЭС приобрели всего 46,7 млн фунтов U3O8 по средней цене $33,9 за фунт.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6719" t="26750" r="34687" b="29501"/>
          <a:stretch/>
        </p:blipFill>
        <p:spPr>
          <a:xfrm>
            <a:off x="5375198" y="3972505"/>
            <a:ext cx="3493393" cy="1965736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482D9D-A17A-F01C-CAD9-E15F26AFD7AE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7581645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80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CD94AEA-211F-8819-E8DE-3EFBDEF9E2DF}"/>
              </a:ext>
            </a:extLst>
          </p:cNvPr>
          <p:cNvSpPr txBox="1"/>
          <p:nvPr/>
        </p:nvSpPr>
        <p:spPr>
          <a:xfrm>
            <a:off x="0" y="159423"/>
            <a:ext cx="6964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Обедненный уран – вторичный источник сырья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16530" t="22194" r="34216" b="23000"/>
          <a:stretch/>
        </p:blipFill>
        <p:spPr>
          <a:xfrm>
            <a:off x="638034" y="906005"/>
            <a:ext cx="3525752" cy="2452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16530" t="25597" r="35112" b="26044"/>
          <a:stretch/>
        </p:blipFill>
        <p:spPr>
          <a:xfrm>
            <a:off x="5038297" y="900056"/>
            <a:ext cx="3613919" cy="24579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/>
          <a:srcRect l="16754" t="19329" r="34776" b="20493"/>
          <a:stretch/>
        </p:blipFill>
        <p:spPr>
          <a:xfrm>
            <a:off x="715446" y="3589361"/>
            <a:ext cx="3484778" cy="2452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/>
          <a:srcRect l="17202" t="24523" r="35336" b="24970"/>
          <a:stretch/>
        </p:blipFill>
        <p:spPr>
          <a:xfrm>
            <a:off x="5038297" y="3614447"/>
            <a:ext cx="3593734" cy="23901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A6D5955-3B6E-74E8-1218-26E7B179D77F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7579155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80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CD94AEA-211F-8819-E8DE-3EFBDEF9E2DF}"/>
              </a:ext>
            </a:extLst>
          </p:cNvPr>
          <p:cNvSpPr txBox="1"/>
          <p:nvPr/>
        </p:nvSpPr>
        <p:spPr>
          <a:xfrm>
            <a:off x="0" y="159423"/>
            <a:ext cx="6964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Обогащённый уран</a:t>
            </a:r>
          </a:p>
        </p:txBody>
      </p:sp>
      <p:pic>
        <p:nvPicPr>
          <p:cNvPr id="3077" name="Picture 5">
            <a:extLst>
              <a:ext uri="{FF2B5EF4-FFF2-40B4-BE49-F238E27FC236}">
                <a16:creationId xmlns:a16="http://schemas.microsoft.com/office/drawing/2014/main" id="{BA263C48-246A-2F1A-E9CB-554B342327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9329"/>
            <a:ext cx="4572000" cy="2951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>
            <a:extLst>
              <a:ext uri="{FF2B5EF4-FFF2-40B4-BE49-F238E27FC236}">
                <a16:creationId xmlns:a16="http://schemas.microsoft.com/office/drawing/2014/main" id="{59A3A5E9-A3BB-A4B4-AF74-93E3CB073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318" y="3180521"/>
            <a:ext cx="4460681" cy="2965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BE6F4BC-E392-A022-46CE-0A76D76E65FF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19178896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CD94AEA-211F-8819-E8DE-3EFBDEF9E2DF}"/>
              </a:ext>
            </a:extLst>
          </p:cNvPr>
          <p:cNvSpPr txBox="1"/>
          <p:nvPr/>
        </p:nvSpPr>
        <p:spPr>
          <a:xfrm>
            <a:off x="0" y="159423"/>
            <a:ext cx="6964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Обогащённый уран. Основное производство в мире.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CDACA925-DD28-62EB-E686-9914E1DD3D96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3680301"/>
          <a:ext cx="8229600" cy="365760"/>
        </p:xfrm>
        <a:graphic>
          <a:graphicData uri="http://schemas.openxmlformats.org/drawingml/2006/table">
            <a:tbl>
              <a:tblPr/>
              <a:tblGrid>
                <a:gridCol w="4114800">
                  <a:extLst>
                    <a:ext uri="{9D8B030D-6E8A-4147-A177-3AD203B41FA5}">
                      <a16:colId xmlns:a16="http://schemas.microsoft.com/office/drawing/2014/main" val="3806746335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18082422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ru-RU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(3)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4776112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8F3D3213-7C31-B4A6-2821-4C149D5D50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59" y="960049"/>
            <a:ext cx="9122742" cy="493981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500" b="1" i="1" u="none" strike="noStrike" cap="none" normalizeH="0" baseline="0" dirty="0">
                <a:ln>
                  <a:noFill/>
                </a:ln>
                <a:solidFill>
                  <a:srgbClr val="424242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Единица работы разделения (ЕРР)</a:t>
            </a:r>
            <a:endParaRPr kumimoji="0" lang="ru-RU" altLang="ru-RU" sz="1500" b="0" i="1" u="none" strike="noStrike" cap="none" normalizeH="0" baseline="0" dirty="0">
              <a:ln>
                <a:noFill/>
              </a:ln>
              <a:solidFill>
                <a:srgbClr val="424242"/>
              </a:solidFill>
              <a:effectLst/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500" b="0" i="1" u="none" strike="noStrike" cap="none" normalizeH="0" baseline="0" dirty="0">
                <a:ln>
                  <a:noFill/>
                </a:ln>
                <a:solidFill>
                  <a:srgbClr val="424242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1 кг РР=1 ЕРР – является специфической единицей, применяемой только в промышленном производстве обогащенного урана. </a:t>
            </a:r>
            <a:r>
              <a:rPr kumimoji="0" lang="ru-RU" altLang="ru-RU" sz="1500" b="1" i="1" u="none" strike="noStrike" cap="none" normalizeH="0" baseline="0" dirty="0">
                <a:ln>
                  <a:noFill/>
                </a:ln>
                <a:solidFill>
                  <a:srgbClr val="424242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          </a:t>
            </a:r>
            <a:endParaRPr kumimoji="0" lang="ru-RU" altLang="ru-RU" sz="1500" b="0" i="1" u="none" strike="noStrike" cap="none" normalizeH="0" baseline="0" dirty="0">
              <a:ln>
                <a:noFill/>
              </a:ln>
              <a:solidFill>
                <a:srgbClr val="424242"/>
              </a:solidFill>
              <a:effectLst/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500" b="0" i="1" u="none" strike="noStrike" cap="none" normalizeH="0" baseline="0" dirty="0">
                <a:ln>
                  <a:noFill/>
                </a:ln>
                <a:solidFill>
                  <a:srgbClr val="424242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Работу по разделению изотопов измеряют в </a:t>
            </a:r>
            <a:r>
              <a:rPr kumimoji="0" lang="ru-RU" altLang="ru-RU" sz="1500" b="1" i="1" u="none" strike="noStrike" cap="none" normalizeH="0" baseline="0" dirty="0">
                <a:ln>
                  <a:noFill/>
                </a:ln>
                <a:solidFill>
                  <a:srgbClr val="424242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единицах работы разделения</a:t>
            </a:r>
            <a:r>
              <a:rPr kumimoji="0" lang="ru-RU" altLang="ru-RU" sz="1500" b="0" i="1" u="none" strike="noStrike" cap="none" normalizeH="0" baseline="0" dirty="0">
                <a:ln>
                  <a:noFill/>
                </a:ln>
                <a:solidFill>
                  <a:srgbClr val="424242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 (ЕРР, англ. </a:t>
            </a:r>
            <a:r>
              <a:rPr kumimoji="0" lang="ru-RU" altLang="ru-RU" sz="1500" b="0" i="1" u="none" strike="noStrike" cap="none" normalizeH="0" baseline="0" dirty="0" err="1">
                <a:ln>
                  <a:noFill/>
                </a:ln>
                <a:solidFill>
                  <a:srgbClr val="424242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Separative</a:t>
            </a:r>
            <a:r>
              <a:rPr kumimoji="0" lang="ru-RU" altLang="ru-RU" sz="1500" b="0" i="1" u="none" strike="noStrike" cap="none" normalizeH="0" baseline="0" dirty="0">
                <a:ln>
                  <a:noFill/>
                </a:ln>
                <a:solidFill>
                  <a:srgbClr val="424242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ru-RU" altLang="ru-RU" sz="1500" b="0" i="1" u="none" strike="noStrike" cap="none" normalizeH="0" baseline="0" dirty="0" err="1">
                <a:ln>
                  <a:noFill/>
                </a:ln>
                <a:solidFill>
                  <a:srgbClr val="424242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work</a:t>
            </a:r>
            <a:r>
              <a:rPr kumimoji="0" lang="ru-RU" altLang="ru-RU" sz="1500" b="0" i="1" u="none" strike="noStrike" cap="none" normalizeH="0" baseline="0" dirty="0">
                <a:ln>
                  <a:noFill/>
                </a:ln>
                <a:solidFill>
                  <a:srgbClr val="424242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ru-RU" altLang="ru-RU" sz="1500" b="0" i="1" u="none" strike="noStrike" cap="none" normalizeH="0" baseline="0" dirty="0" err="1">
                <a:ln>
                  <a:noFill/>
                </a:ln>
                <a:solidFill>
                  <a:srgbClr val="424242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unit</a:t>
            </a:r>
            <a:r>
              <a:rPr kumimoji="0" lang="ru-RU" altLang="ru-RU" sz="1500" b="0" i="1" u="none" strike="noStrike" cap="none" normalizeH="0" baseline="0" dirty="0">
                <a:ln>
                  <a:noFill/>
                </a:ln>
                <a:solidFill>
                  <a:srgbClr val="424242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, SWU). ЕРР впервые была введена КАЭ США (Комиссия по атомной энергии) в связи с необходимостью подвести научную основу под составляемые таблицы и прейскуранты, которые необходимо применять в коммерческих расчетах за услуги по обогащению урана.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500" b="0" i="1" u="none" strike="noStrike" cap="none" normalizeH="0" baseline="0" dirty="0">
                <a:ln>
                  <a:noFill/>
                </a:ln>
                <a:solidFill>
                  <a:srgbClr val="424242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Для определенного изменения изотопного состава определенной смеси требуется одинаковое количество ЕРР, независимо от технологии разделения изотопов. ЕРР применяется в качестве характеристики мощности заводов по обогащению урана. Также в ЕРР измеряют необходимые затраты для получения веществ с заданным изменением изотопного состава.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500" b="0" i="1" u="none" strike="noStrike" cap="none" normalizeH="0" baseline="0" dirty="0">
                <a:ln>
                  <a:noFill/>
                </a:ln>
                <a:solidFill>
                  <a:srgbClr val="424242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Для практических расчетов важно определить удельную работу разделения </a:t>
            </a:r>
            <a:r>
              <a:rPr kumimoji="0" lang="ru-RU" altLang="ru-RU" sz="1500" b="1" i="1" u="none" strike="noStrike" cap="none" normalizeH="0" baseline="0" dirty="0" err="1">
                <a:ln>
                  <a:noFill/>
                </a:ln>
                <a:solidFill>
                  <a:srgbClr val="424242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n</a:t>
            </a:r>
            <a:r>
              <a:rPr kumimoji="0" lang="ru-RU" altLang="ru-RU" sz="1500" b="0" i="1" u="none" strike="noStrike" cap="none" normalizeH="0" baseline="-30000" dirty="0" err="1">
                <a:ln>
                  <a:noFill/>
                </a:ln>
                <a:solidFill>
                  <a:srgbClr val="424242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ЕРР</a:t>
            </a:r>
            <a:r>
              <a:rPr kumimoji="0" lang="ru-RU" altLang="ru-RU" sz="1500" b="0" i="1" u="none" strike="noStrike" cap="none" normalizeH="0" baseline="0" dirty="0">
                <a:ln>
                  <a:noFill/>
                </a:ln>
                <a:solidFill>
                  <a:srgbClr val="424242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, которую необходимо затратить для получения 1 кг обогащенного урана, заданного обогащения.    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500" b="0" i="1" u="none" strike="noStrike" cap="none" normalizeH="0" baseline="0" dirty="0">
                <a:ln>
                  <a:noFill/>
                </a:ln>
                <a:solidFill>
                  <a:srgbClr val="424242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Величина </a:t>
            </a:r>
            <a:r>
              <a:rPr kumimoji="0" lang="ru-RU" altLang="ru-RU" sz="1500" b="1" i="1" u="none" strike="noStrike" cap="none" normalizeH="0" baseline="0" dirty="0" err="1">
                <a:ln>
                  <a:noFill/>
                </a:ln>
                <a:solidFill>
                  <a:srgbClr val="424242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n</a:t>
            </a:r>
            <a:r>
              <a:rPr kumimoji="0" lang="ru-RU" altLang="ru-RU" sz="1500" b="0" i="1" u="none" strike="noStrike" cap="none" normalizeH="0" baseline="-30000" dirty="0" err="1">
                <a:ln>
                  <a:noFill/>
                </a:ln>
                <a:solidFill>
                  <a:srgbClr val="424242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ЕРР</a:t>
            </a:r>
            <a:r>
              <a:rPr kumimoji="0" lang="ru-RU" altLang="ru-RU" sz="1500" b="0" i="1" u="none" strike="noStrike" cap="none" normalizeH="0" baseline="0" dirty="0">
                <a:ln>
                  <a:noFill/>
                </a:ln>
                <a:solidFill>
                  <a:srgbClr val="424242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 зависит только от долевого содержания урана-235 в отборе, питании и отвале обогащаемого урана. В природном уране содержится 0,711 % изотопа </a:t>
            </a:r>
            <a:r>
              <a:rPr kumimoji="0" lang="ru-RU" altLang="ru-RU" sz="1500" b="0" i="1" u="none" strike="noStrike" cap="none" normalizeH="0" baseline="30000" dirty="0">
                <a:ln>
                  <a:noFill/>
                </a:ln>
                <a:solidFill>
                  <a:srgbClr val="424242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235</a:t>
            </a:r>
            <a:r>
              <a:rPr kumimoji="0" lang="ru-RU" altLang="ru-RU" sz="1500" b="0" i="1" u="none" strike="noStrike" cap="none" normalizeH="0" baseline="0" dirty="0">
                <a:ln>
                  <a:noFill/>
                </a:ln>
                <a:solidFill>
                  <a:srgbClr val="424242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U. Для получения обогащенного урана с содержанием этого изотопа 5 % требуется 7,9 ЕРР и 10,4 кг природного урана, при этом в отходах содержание этого изотопа будет 0,25 % (обедненный уран). Чем меньше нужного изотопа уходит в отвал, тем меньше требуется исходного сырья, но тем больше затраты ЕРР. Например, если в отвал будет уходить 0,2 % изотопа, то потребуется уже 8,9 ЕРР и 9,4 кг природного урана. Всегда существует компромисс между затратами на обогащение ЕРР и стоимостью урана.</a:t>
            </a:r>
            <a:endParaRPr kumimoji="0" lang="ru-RU" altLang="ru-RU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339" name="Picture 3">
            <a:extLst>
              <a:ext uri="{FF2B5EF4-FFF2-40B4-BE49-F238E27FC236}">
                <a16:creationId xmlns:a16="http://schemas.microsoft.com/office/drawing/2014/main" id="{4ABED85D-D2CD-93C9-4E8A-ACE8EDA88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7563" y="4792663"/>
            <a:ext cx="809625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D776E06-D42F-4E27-9DE0-BC01A8E6613C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42484459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CD94AEA-211F-8819-E8DE-3EFBDEF9E2DF}"/>
              </a:ext>
            </a:extLst>
          </p:cNvPr>
          <p:cNvSpPr txBox="1"/>
          <p:nvPr/>
        </p:nvSpPr>
        <p:spPr>
          <a:xfrm>
            <a:off x="0" y="159423"/>
            <a:ext cx="6964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Обогащённый уран. Основное производство в мире.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21455" t="14134" r="33433" b="25508"/>
          <a:stretch/>
        </p:blipFill>
        <p:spPr>
          <a:xfrm>
            <a:off x="1296541" y="806635"/>
            <a:ext cx="6769289" cy="53766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F301F88-B627-BBFE-9784-8F3EB83066DF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267516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8738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3068"/>
            <a:ext cx="6705599" cy="840875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"/>
                <a:cs typeface="Times"/>
              </a:rPr>
              <a:t>Современный ядерный топливный цикл</a:t>
            </a:r>
          </a:p>
        </p:txBody>
      </p:sp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8"/>
            <a:ext cx="9162000" cy="684304"/>
          </a:xfrm>
          <a:prstGeom prst="rect">
            <a:avLst/>
          </a:prstGeom>
        </p:spPr>
      </p:pic>
      <p:pic>
        <p:nvPicPr>
          <p:cNvPr id="6150" name="Picture 6" descr="http://i.imho.lv.cra.lv/imagecache/media-image/image/106497_origin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538" y="942342"/>
            <a:ext cx="8060230" cy="5282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9EDF660-00B4-47F2-6A7E-CCF4F9C2F4CD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11789371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CD94AEA-211F-8819-E8DE-3EFBDEF9E2DF}"/>
              </a:ext>
            </a:extLst>
          </p:cNvPr>
          <p:cNvSpPr txBox="1"/>
          <p:nvPr/>
        </p:nvSpPr>
        <p:spPr>
          <a:xfrm>
            <a:off x="0" y="159423"/>
            <a:ext cx="6964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Обогащённый уран. Основное производство в России.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16874" t="22919" r="35308" b="23328"/>
          <a:stretch/>
        </p:blipFill>
        <p:spPr>
          <a:xfrm>
            <a:off x="1" y="772840"/>
            <a:ext cx="9144000" cy="54218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DE6327A-4AAF-B684-FAEE-9EF40A552E37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26482256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CD94AEA-211F-8819-E8DE-3EFBDEF9E2DF}"/>
              </a:ext>
            </a:extLst>
          </p:cNvPr>
          <p:cNvSpPr txBox="1"/>
          <p:nvPr/>
        </p:nvSpPr>
        <p:spPr>
          <a:xfrm>
            <a:off x="0" y="159423"/>
            <a:ext cx="6964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Обогащённый уран. Основное производство в России.</a:t>
            </a:r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7E4506A3-1151-197E-5B71-F05C8703E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8954"/>
            <a:ext cx="9162000" cy="5481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089FA01-A4FE-E23B-F86B-2CFBB4820FFB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26704167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CD94AEA-211F-8819-E8DE-3EFBDEF9E2DF}"/>
              </a:ext>
            </a:extLst>
          </p:cNvPr>
          <p:cNvSpPr txBox="1"/>
          <p:nvPr/>
        </p:nvSpPr>
        <p:spPr>
          <a:xfrm>
            <a:off x="0" y="159423"/>
            <a:ext cx="6964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Обогащённый уран. Основное производство в России.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58FAFC6D-7999-2C19-B5B9-1BBF694E6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3001"/>
            <a:ext cx="9144000" cy="542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4909DFA-F35F-E0E6-3DD8-DF5FDCD36434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33463811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CD94AEA-211F-8819-E8DE-3EFBDEF9E2DF}"/>
              </a:ext>
            </a:extLst>
          </p:cNvPr>
          <p:cNvSpPr txBox="1"/>
          <p:nvPr/>
        </p:nvSpPr>
        <p:spPr>
          <a:xfrm>
            <a:off x="0" y="159423"/>
            <a:ext cx="6964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Обогащённый уран. Основное производство в России.</a:t>
            </a:r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47F5C4CD-4D62-79A9-75AE-FFC314826F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3000"/>
            <a:ext cx="9162000" cy="5421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21A346F-A27E-CC39-7078-0B7AEA0FAB04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9810866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CD94AEA-211F-8819-E8DE-3EFBDEF9E2DF}"/>
              </a:ext>
            </a:extLst>
          </p:cNvPr>
          <p:cNvSpPr txBox="1"/>
          <p:nvPr/>
        </p:nvSpPr>
        <p:spPr>
          <a:xfrm>
            <a:off x="0" y="159423"/>
            <a:ext cx="6964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Обогащённый уран. Американская газовая центрифуга.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C9A9AA57-0140-D6EC-9A71-19BA9C23B9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2679"/>
            <a:ext cx="9144000" cy="544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6A04A68-3418-58C1-C04D-F34FDC8CC401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2033984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80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73694"/>
            <a:ext cx="9162000" cy="68430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78676" y="165287"/>
            <a:ext cx="6727617" cy="3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50" b="1" dirty="0">
                <a:solidFill>
                  <a:schemeClr val="bg1"/>
                </a:solidFill>
              </a:rPr>
              <a:t>Коммерческие аспекты в атомной энергетике</a:t>
            </a:r>
          </a:p>
        </p:txBody>
      </p:sp>
      <p:pic>
        <p:nvPicPr>
          <p:cNvPr id="3076" name="Picture 4" descr="https://maidan.org.ua/wp-content/uploads/2016/10/Cu7E4eVXYAURjg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45" y="789826"/>
            <a:ext cx="8912772" cy="2617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A4AE484-24D9-BACE-6C4F-AD2658968486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2B765CA-75CE-C623-76F7-B9489F9601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803" y="3409402"/>
            <a:ext cx="8799968" cy="277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4039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8738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3068"/>
            <a:ext cx="6705599" cy="840875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"/>
                <a:cs typeface="Times"/>
              </a:rPr>
              <a:t>Прогноз: Будущее атомной энергетики по версии МАГАТЭ </a:t>
            </a:r>
          </a:p>
        </p:txBody>
      </p:sp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000" y="6179049"/>
            <a:ext cx="9162000" cy="67895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0624" y="953433"/>
            <a:ext cx="87755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В ближайшей перспективе предсказуем </a:t>
            </a:r>
            <a:r>
              <a:rPr lang="ru-RU" sz="2400" b="1" u="sng" dirty="0"/>
              <a:t>возможный</a:t>
            </a:r>
            <a:r>
              <a:rPr lang="ru-RU" sz="2400" dirty="0"/>
              <a:t> рост ядерной генерации.</a:t>
            </a:r>
            <a:r>
              <a:rPr lang="en-US" sz="2400" dirty="0"/>
              <a:t> </a:t>
            </a:r>
            <a:r>
              <a:rPr lang="ru-RU" sz="2400" dirty="0"/>
              <a:t>По прогнозу МАГАТЭ рост может составить с нынешних 39</a:t>
            </a:r>
            <a:r>
              <a:rPr lang="en-US" sz="2400" dirty="0"/>
              <a:t>1 </a:t>
            </a:r>
            <a:r>
              <a:rPr lang="ru-RU" sz="2400" dirty="0"/>
              <a:t>ГВт до</a:t>
            </a:r>
            <a:r>
              <a:rPr lang="en-US" sz="2400" dirty="0"/>
              <a:t> 874 </a:t>
            </a:r>
            <a:r>
              <a:rPr lang="ru-RU" sz="2400" dirty="0"/>
              <a:t>ГВт</a:t>
            </a:r>
            <a:r>
              <a:rPr lang="en-US" sz="2400" dirty="0"/>
              <a:t> </a:t>
            </a:r>
            <a:r>
              <a:rPr lang="ru-RU" sz="2400" dirty="0"/>
              <a:t>в</a:t>
            </a:r>
            <a:r>
              <a:rPr lang="en-US" sz="2400" dirty="0"/>
              <a:t> 2050</a:t>
            </a:r>
            <a:r>
              <a:rPr lang="ru-RU" sz="2400" dirty="0"/>
              <a:t> году</a:t>
            </a:r>
            <a:r>
              <a:rPr lang="en-US" sz="2400" dirty="0"/>
              <a:t>.</a:t>
            </a:r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32710" t="7981" r="33618" b="3933"/>
          <a:stretch/>
        </p:blipFill>
        <p:spPr bwMode="auto">
          <a:xfrm>
            <a:off x="288100" y="2233304"/>
            <a:ext cx="2605413" cy="38662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194" name="Picture 2" descr="https://vse.energy/images/2018/01/06/word-nuclear-generating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0" r="16016"/>
          <a:stretch/>
        </p:blipFill>
        <p:spPr bwMode="auto">
          <a:xfrm>
            <a:off x="3526427" y="2128111"/>
            <a:ext cx="5239199" cy="3971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B41F702-3237-E832-42E1-7C2D83F70B2A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32226475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8738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3068"/>
            <a:ext cx="6705599" cy="840875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"/>
                <a:cs typeface="Times"/>
              </a:rPr>
              <a:t>Прогноз: Доля атомной энергетики в общей структуре по версии </a:t>
            </a:r>
            <a:r>
              <a:rPr lang="en-US" sz="2000" b="1" dirty="0">
                <a:solidFill>
                  <a:schemeClr val="bg1"/>
                </a:solidFill>
                <a:latin typeface="Times"/>
                <a:cs typeface="Times"/>
              </a:rPr>
              <a:t>NEA</a:t>
            </a:r>
            <a:endParaRPr lang="ru-RU" sz="2000" b="1" dirty="0">
              <a:solidFill>
                <a:schemeClr val="bg1"/>
              </a:solidFill>
              <a:latin typeface="Times"/>
              <a:cs typeface="Times"/>
            </a:endParaRPr>
          </a:p>
        </p:txBody>
      </p:sp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59342"/>
            <a:ext cx="9162000" cy="719650"/>
          </a:xfrm>
          <a:prstGeom prst="rect">
            <a:avLst/>
          </a:prstGeom>
        </p:spPr>
      </p:pic>
      <p:pic>
        <p:nvPicPr>
          <p:cNvPr id="11266" name="Picture 2" descr="http://900igr.net/up/datas/177546/0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" y="873891"/>
            <a:ext cx="9144000" cy="528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1AF2BC1-1E1A-5B76-AFAE-4A3C1A66F5F9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17981534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873891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0684"/>
            <a:ext cx="9162000" cy="688308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0" y="23068"/>
            <a:ext cx="6705599" cy="8408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chemeClr val="bg1"/>
                </a:solidFill>
                <a:latin typeface="Times"/>
                <a:cs typeface="Times"/>
              </a:rPr>
              <a:t>Прогноз: Доля атомной энергетики в общей структуре по версии Роснефти</a:t>
            </a:r>
          </a:p>
        </p:txBody>
      </p:sp>
      <p:pic>
        <p:nvPicPr>
          <p:cNvPr id="4098" name="Picture 2" descr="https://cf.ppt-online.org/files2/slide/4/45QpFdOn21KXoRiyCbcwgvWfHt06MujhsS93JDTZU/slide-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504" y="956844"/>
            <a:ext cx="7703506" cy="5185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CC8FF4A-61F1-70B4-BE7E-A094231C5E58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14887090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pic>
        <p:nvPicPr>
          <p:cNvPr id="13" name="Рисунок 12" descr="https://ds04.infourok.ru/uploads/ex/00c1/00061b40-58919b28/img11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3" t="21002" r="2630" b="12319"/>
          <a:stretch/>
        </p:blipFill>
        <p:spPr bwMode="auto">
          <a:xfrm>
            <a:off x="0" y="798088"/>
            <a:ext cx="9162000" cy="53715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0" y="159423"/>
            <a:ext cx="7053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Текущее мировое потребление ресурсов в мире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6C9D4B-2388-A6C8-D1E8-62DBA35CD9A9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2991665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62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78D87F1-8D59-8AA2-DBC4-ED9802EE8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00" y="773001"/>
            <a:ext cx="9180000" cy="5434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64FE2E3-834A-BDCA-B39F-9D8E079DBF75}"/>
              </a:ext>
            </a:extLst>
          </p:cNvPr>
          <p:cNvSpPr/>
          <p:nvPr/>
        </p:nvSpPr>
        <p:spPr>
          <a:xfrm>
            <a:off x="2609812" y="2524126"/>
            <a:ext cx="747712" cy="26193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U3O8</a:t>
            </a:r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58160A6-AC3C-B6B0-C83B-2C2F25B8286D}"/>
              </a:ext>
            </a:extLst>
          </p:cNvPr>
          <p:cNvSpPr/>
          <p:nvPr/>
        </p:nvSpPr>
        <p:spPr>
          <a:xfrm>
            <a:off x="5676902" y="2545557"/>
            <a:ext cx="747712" cy="26193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UF6</a:t>
            </a:r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478483-5276-E064-2C95-A436B2E498D6}"/>
              </a:ext>
            </a:extLst>
          </p:cNvPr>
          <p:cNvSpPr txBox="1"/>
          <p:nvPr/>
        </p:nvSpPr>
        <p:spPr>
          <a:xfrm>
            <a:off x="661843" y="45123"/>
            <a:ext cx="70969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Два урановых рынка: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рынок природного урана и рынок обогащённого урана</a:t>
            </a:r>
          </a:p>
        </p:txBody>
      </p:sp>
      <p:sp>
        <p:nvSpPr>
          <p:cNvPr id="8" name="Улыбающееся лицо 7">
            <a:extLst>
              <a:ext uri="{FF2B5EF4-FFF2-40B4-BE49-F238E27FC236}">
                <a16:creationId xmlns:a16="http://schemas.microsoft.com/office/drawing/2014/main" id="{A251C0B1-4B68-5AA5-145C-EBFD737B0516}"/>
              </a:ext>
            </a:extLst>
          </p:cNvPr>
          <p:cNvSpPr/>
          <p:nvPr/>
        </p:nvSpPr>
        <p:spPr>
          <a:xfrm>
            <a:off x="3616325" y="5416550"/>
            <a:ext cx="603250" cy="288925"/>
          </a:xfrm>
          <a:prstGeom prst="smileyFac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лыбающееся лицо 17">
            <a:extLst>
              <a:ext uri="{FF2B5EF4-FFF2-40B4-BE49-F238E27FC236}">
                <a16:creationId xmlns:a16="http://schemas.microsoft.com/office/drawing/2014/main" id="{3842C16C-0B34-E97F-4E2D-6C144E06A753}"/>
              </a:ext>
            </a:extLst>
          </p:cNvPr>
          <p:cNvSpPr/>
          <p:nvPr/>
        </p:nvSpPr>
        <p:spPr>
          <a:xfrm>
            <a:off x="4924427" y="5424487"/>
            <a:ext cx="603250" cy="288925"/>
          </a:xfrm>
          <a:prstGeom prst="smileyFac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F9CFC7-89A4-53C0-6345-BED9B6F0928E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29593805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0" y="159423"/>
            <a:ext cx="70534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Мировое обеспечение потребности в энергоресурсах при производстве тепловой и электрической энергии к 2050 году </a:t>
            </a:r>
          </a:p>
        </p:txBody>
      </p:sp>
      <p:pic>
        <p:nvPicPr>
          <p:cNvPr id="2050" name="Picture 2" descr="https://22century.ru/wp-content/uploads/2016/05/w_e_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430" y="891814"/>
            <a:ext cx="7825320" cy="5272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7634188-651D-56D7-B9E4-366B9C5D72F6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2031497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80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pic>
        <p:nvPicPr>
          <p:cNvPr id="11" name="Picture 2" descr="https://kenyanwallstreet.com/wp-content/uploads/2018/07/Renewable-Energ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145" y="1001053"/>
            <a:ext cx="5399734" cy="497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3985" y="1408386"/>
            <a:ext cx="276422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Попытаться найти ответы на два следующих вопроса:</a:t>
            </a:r>
          </a:p>
          <a:p>
            <a:pPr algn="ctr"/>
            <a:endParaRPr lang="ru-RU" b="1" dirty="0">
              <a:solidFill>
                <a:srgbClr val="C00000"/>
              </a:solidFill>
            </a:endParaRPr>
          </a:p>
          <a:p>
            <a:pPr algn="ctr"/>
            <a:endParaRPr lang="ru-RU" b="1" dirty="0">
              <a:solidFill>
                <a:srgbClr val="C00000"/>
              </a:solidFill>
            </a:endParaRPr>
          </a:p>
          <a:p>
            <a:pPr marL="342900" indent="-342900">
              <a:buAutoNum type="arabicPeriod"/>
            </a:pPr>
            <a:r>
              <a:rPr lang="ru-RU" dirty="0"/>
              <a:t>Какой будет атомная генерация в обозримом будущем?</a:t>
            </a:r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r>
              <a:rPr lang="ru-RU" dirty="0"/>
              <a:t>Каков прогноз размера доли атомной генерации в общем объеме мировой генерации?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159423"/>
            <a:ext cx="6964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Два основных вопроса о будущем атомной энергетики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07F45B-9ECF-3003-8DAC-A0BF1C1EDECD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137010830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 rotWithShape="1">
          <a:blip r:embed="rId4"/>
          <a:srcRect l="34225" t="14254" r="35278" b="8498"/>
          <a:stretch/>
        </p:blipFill>
        <p:spPr bwMode="auto">
          <a:xfrm>
            <a:off x="304801" y="1874173"/>
            <a:ext cx="2911366" cy="41007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2548" y="827734"/>
            <a:ext cx="900736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1. От уровня спроса на  энергетические ресурсы в целом и какая доля в этом будет отведена «мирному атому» </a:t>
            </a:r>
          </a:p>
          <a:p>
            <a:pPr algn="just"/>
            <a:endParaRPr lang="ru-RU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0" y="1"/>
            <a:ext cx="9180000" cy="777765"/>
            <a:chOff x="0" y="1"/>
            <a:chExt cx="9180000" cy="777765"/>
          </a:xfrm>
        </p:grpSpPr>
        <p:pic>
          <p:nvPicPr>
            <p:cNvPr id="5" name="Picture 4" descr="plashka.psd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"/>
              <a:ext cx="9180000" cy="777765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0" y="159423"/>
              <a:ext cx="69648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bg1"/>
                  </a:solidFill>
                </a:rPr>
                <a:t>От чего зависит будущее мировой </a:t>
              </a:r>
              <a:r>
                <a:rPr lang="ru-RU" sz="2800" b="1" dirty="0">
                  <a:solidFill>
                    <a:srgbClr val="FFFF00"/>
                  </a:solidFill>
                </a:rPr>
                <a:t>атомной</a:t>
              </a:r>
              <a:r>
                <a:rPr lang="ru-RU" sz="2000" b="1" dirty="0">
                  <a:solidFill>
                    <a:schemeClr val="bg1"/>
                  </a:solidFill>
                </a:rPr>
                <a:t> энергетики? </a:t>
              </a:r>
            </a:p>
          </p:txBody>
        </p:sp>
      </p:grpSp>
      <p:pic>
        <p:nvPicPr>
          <p:cNvPr id="3074" name="Picture 2" descr="https://image2.slideserve.com/5214349/slide2-n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03"/>
          <a:stretch/>
        </p:blipFill>
        <p:spPr bwMode="auto">
          <a:xfrm>
            <a:off x="3373819" y="1781781"/>
            <a:ext cx="5517933" cy="4193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EC6F0FE-7226-49C6-A7C0-BC3CF8FBDB52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26150855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5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26" y="6194686"/>
            <a:ext cx="9162000" cy="684305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0" y="1"/>
            <a:ext cx="9180000" cy="777765"/>
            <a:chOff x="0" y="1"/>
            <a:chExt cx="9180000" cy="777765"/>
          </a:xfrm>
        </p:grpSpPr>
        <p:pic>
          <p:nvPicPr>
            <p:cNvPr id="11" name="Picture 4" descr="plashka.psd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"/>
              <a:ext cx="9180000" cy="777765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0" y="159423"/>
              <a:ext cx="696488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bg1"/>
                  </a:solidFill>
                </a:rPr>
                <a:t>От чего зависит будущее мировой энергетики? 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2526" y="765104"/>
            <a:ext cx="9131474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2. От геополитической картины мира: баланса сил в международных отношениях – распределения мирового влияния между отдельными центрами силы – полюсами. </a:t>
            </a:r>
          </a:p>
          <a:p>
            <a:pPr algn="just"/>
            <a:endParaRPr lang="ru-RU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28" name="Picture 4" descr="https://avatars.mds.yandex.net/get-zen_doc/229502/pub_5d6b737a46f4ff00ac2c084b_5d6d4745e3062c00ad2c5bdc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88" y="2096377"/>
            <a:ext cx="7777373" cy="3966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B51E45-96E6-7971-45F5-9C68A8DD8AAA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5122458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80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159423"/>
            <a:ext cx="6964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От чего зависит будущее мировой энергетики? </a:t>
            </a:r>
          </a:p>
        </p:txBody>
      </p:sp>
      <p:pic>
        <p:nvPicPr>
          <p:cNvPr id="11268" name="Picture 4" descr="https://pressa41.ru/upload/iblock/d33/1041_187921748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918" y="1734586"/>
            <a:ext cx="6674069" cy="4422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27145" y="807711"/>
            <a:ext cx="8964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3. От темпов роста населения земли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E5C6DA-D5EC-ACF8-BB85-D5E6E805A1F0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21843328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80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pic>
        <p:nvPicPr>
          <p:cNvPr id="9220" name="Picture 4" descr="http://itd2.mycdn.me/image?id=839401885873&amp;t=20&amp;plc=WEB&amp;tkn=*y_ruZc2ONjo0rKDK6uY1TxEmU-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2390"/>
            <a:ext cx="9122735" cy="5426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93255" y="1174848"/>
            <a:ext cx="63703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4. От темпов развития (спада) мировых  экономик и промышленности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159423"/>
            <a:ext cx="6964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От чего зависит будущее мировой энергетики?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3DCF8D-E490-4062-1277-9831DDD83F83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15853517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80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159423"/>
            <a:ext cx="705343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900" b="1" dirty="0">
                <a:solidFill>
                  <a:schemeClr val="bg1"/>
                </a:solidFill>
              </a:rPr>
              <a:t>От чего зависит будущее каждого из видов генерации?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-19" y="897613"/>
            <a:ext cx="909146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5. От темпов </a:t>
            </a:r>
            <a:r>
              <a:rPr lang="ru-RU" sz="2800" b="1" dirty="0">
                <a:solidFill>
                  <a:srgbClr val="C00000"/>
                </a:solidFill>
              </a:rPr>
              <a:t>сокращения запасов </a:t>
            </a: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</a:rPr>
              <a:t>невозобновляемых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 видов природного энергетического сырья и темпов </a:t>
            </a:r>
            <a:r>
              <a:rPr lang="ru-RU" sz="2800" b="1" dirty="0">
                <a:solidFill>
                  <a:srgbClr val="00B050"/>
                </a:solidFill>
              </a:rPr>
              <a:t>эффективного развития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новых видов генерации из возобновляемых источников энергии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098" name="Picture 2" descr="https://img4.goodfon.ru/original/7291x5000/2/b1/neftianye-vyshki-priroda-noch-luna-voda-bereg-gor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77" y="2713495"/>
            <a:ext cx="4340772" cy="3247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wallbox.ru/wallpapers/main/201522/ff0f4ccb776327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523" y="2697614"/>
            <a:ext cx="4414344" cy="3263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C46B091-3A87-2B17-5C38-FB41DA9B75AC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16737370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80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159423"/>
            <a:ext cx="705343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900" b="1" dirty="0">
                <a:solidFill>
                  <a:schemeClr val="bg1"/>
                </a:solidFill>
              </a:rPr>
              <a:t>От чего зависит будущее каждого из видов генерации?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2153" y="827259"/>
            <a:ext cx="79983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6. От сохранности природных зон, ландшафта территорий и климата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128" name="Picture 8" descr="http://st-gdefon.gallery.world/wallpapers_original/363294_gallery.worl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39" y="2016232"/>
            <a:ext cx="3574391" cy="2244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s://c.pxhere.com/photos/ad/92/photo-9101.jpg!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6242" y="2021207"/>
            <a:ext cx="3574391" cy="223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wallpapershome.ru/images/wallpapers/gori-2560x1440-4k-hd-zima-sneg-1258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0312" y="3905256"/>
            <a:ext cx="3584024" cy="2251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ABDB4A6-19AB-0E4A-2A47-0540670F304A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5945646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80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pic>
        <p:nvPicPr>
          <p:cNvPr id="3074" name="Picture 2" descr="https://tengrinews.kz/userdata/news/2011/news_182285/photo_457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533" y="1632052"/>
            <a:ext cx="6697350" cy="429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8595" y="911658"/>
            <a:ext cx="90433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7. От общественного мнения и политики властей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159423"/>
            <a:ext cx="705343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900" b="1" dirty="0">
                <a:solidFill>
                  <a:schemeClr val="bg1"/>
                </a:solidFill>
              </a:rPr>
              <a:t>От чего зависит будущее каждого из видов генерации?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2B65BA-7519-3BE9-92C7-F1952B89D2FB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4311724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80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159423"/>
            <a:ext cx="705343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900" b="1" dirty="0">
                <a:solidFill>
                  <a:schemeClr val="bg1"/>
                </a:solidFill>
              </a:rPr>
              <a:t>Прогноз спроса на энергетические ресурсы </a:t>
            </a:r>
          </a:p>
        </p:txBody>
      </p:sp>
      <p:pic>
        <p:nvPicPr>
          <p:cNvPr id="9" name="Picture 2" descr="https://deow9bq0xqvbj.cloudfront.net/image-logo/1861034/The-Energy-Forecas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000" y="1085081"/>
            <a:ext cx="3675130" cy="367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://fb.ru/media/i/3/8/2/2/9/1/i/38229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52" y="926610"/>
            <a:ext cx="3325485" cy="2412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vestikarelii.ru/images/news/19/19712/mai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52" y="3559363"/>
            <a:ext cx="3325485" cy="240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37637" y="4974171"/>
            <a:ext cx="56538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Мнение автора: 2 </a:t>
            </a:r>
            <a:r>
              <a:rPr lang="ru-RU" b="1" u="sng" dirty="0">
                <a:solidFill>
                  <a:srgbClr val="C00000"/>
                </a:solidFill>
              </a:rPr>
              <a:t>основных</a:t>
            </a:r>
            <a:r>
              <a:rPr lang="ru-RU" b="1" dirty="0">
                <a:solidFill>
                  <a:srgbClr val="C00000"/>
                </a:solidFill>
              </a:rPr>
              <a:t> фактора определяют спрос на энергетические ресурсы:</a:t>
            </a:r>
          </a:p>
          <a:p>
            <a:pPr marL="285750" indent="-285750" algn="ctr">
              <a:buFontTx/>
              <a:buChar char="-"/>
            </a:pPr>
            <a:r>
              <a:rPr lang="ru-RU" b="1" dirty="0">
                <a:solidFill>
                  <a:srgbClr val="C00000"/>
                </a:solidFill>
              </a:rPr>
              <a:t>Количество людей на планете</a:t>
            </a:r>
          </a:p>
          <a:p>
            <a:pPr marL="285750" indent="-285750" algn="ctr">
              <a:buFontTx/>
              <a:buChar char="-"/>
            </a:pPr>
            <a:r>
              <a:rPr lang="ru-RU" b="1" dirty="0">
                <a:solidFill>
                  <a:srgbClr val="C00000"/>
                </a:solidFill>
              </a:rPr>
              <a:t>Уровень развития промышленности и производств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2C5328-3BA5-9B41-B101-4C194BD88A71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3942303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plashka.psd">
            <a:extLst>
              <a:ext uri="{FF2B5EF4-FFF2-40B4-BE49-F238E27FC236}">
                <a16:creationId xmlns:a16="http://schemas.microsoft.com/office/drawing/2014/main" id="{6DC9F933-B1A4-CE4D-59D2-5D56690424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62000" cy="777765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F8CBCB3E-00F6-5E5E-9626-B55AC2F2A85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7765"/>
            <a:ext cx="9162000" cy="5437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5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9478483-5276-E064-2C95-A436B2E498D6}"/>
              </a:ext>
            </a:extLst>
          </p:cNvPr>
          <p:cNvSpPr txBox="1"/>
          <p:nvPr/>
        </p:nvSpPr>
        <p:spPr>
          <a:xfrm>
            <a:off x="19050" y="174496"/>
            <a:ext cx="63998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Немного теории для понимания физики процесса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768A68-6DFB-4826-1AA5-90D6689FE06A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306474047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80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60187"/>
            <a:ext cx="705343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50" b="1" dirty="0">
                <a:solidFill>
                  <a:schemeClr val="bg1"/>
                </a:solidFill>
              </a:rPr>
              <a:t>Ответ на вопросы:  как изменится структура потребления энергоресурсов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814" y="4522867"/>
            <a:ext cx="908139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</a:rPr>
              <a:t>Мнение автора: изменение структуры потребления энергоресурсов в ближайшие 50 лет будет происходить, в большей степени, за счет перераспределения долей потребления </a:t>
            </a:r>
            <a:r>
              <a:rPr lang="ru-RU" b="1" dirty="0" err="1">
                <a:solidFill>
                  <a:srgbClr val="C00000"/>
                </a:solidFill>
              </a:rPr>
              <a:t>невозобновляемых</a:t>
            </a:r>
            <a:r>
              <a:rPr lang="ru-RU" b="1" dirty="0">
                <a:solidFill>
                  <a:srgbClr val="C00000"/>
                </a:solidFill>
              </a:rPr>
              <a:t> источников энергии, среди которых ядерная энергетика, доля которой будет расти на фоне снижения потребления нефти и газа вследствие истощения запасов этих видов ресурсов. Важен аспект сохранения климата и снижения выбросов.</a:t>
            </a:r>
          </a:p>
        </p:txBody>
      </p:sp>
      <p:pic>
        <p:nvPicPr>
          <p:cNvPr id="7170" name="Picture 2" descr="https://image2.slideserve.com/3888521/slide2-n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62" b="9128"/>
          <a:stretch/>
        </p:blipFill>
        <p:spPr bwMode="auto">
          <a:xfrm>
            <a:off x="35278" y="837952"/>
            <a:ext cx="9091443" cy="366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7BC8905-49CD-E441-9DA2-C7516F5E40A8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4079943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8738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3068"/>
            <a:ext cx="6705599" cy="840875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"/>
                <a:cs typeface="Times"/>
              </a:rPr>
              <a:t>Какой будет атомная генерация</a:t>
            </a:r>
          </a:p>
        </p:txBody>
      </p:sp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8"/>
            <a:ext cx="9162000" cy="684304"/>
          </a:xfrm>
          <a:prstGeom prst="rect">
            <a:avLst/>
          </a:prstGeom>
        </p:spPr>
      </p:pic>
      <p:pic>
        <p:nvPicPr>
          <p:cNvPr id="5124" name="Picture 4" descr="http://trkzelenogorsk.ru/media/k2/items/cache/749fb7d29be951a10fec33152a604266_XL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91" b="9157"/>
          <a:stretch/>
        </p:blipFill>
        <p:spPr bwMode="auto">
          <a:xfrm>
            <a:off x="132341" y="945088"/>
            <a:ext cx="5715006" cy="3623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601540" y="1909606"/>
            <a:ext cx="33327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«Сжигание урана 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U-235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в энергетических реакторах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сродни приготовлению пищи на огне от горящих спичек»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4695" y="4920912"/>
            <a:ext cx="87956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>
                <a:solidFill>
                  <a:srgbClr val="C00000"/>
                </a:solidFill>
              </a:rPr>
              <a:t>Мнение автора: Современная ядерная энергетика на тепловых нейтронах, потребляющая 235U, не имеет устойчивого будущего.</a:t>
            </a:r>
            <a:r>
              <a:rPr lang="ru-RU" dirty="0"/>
              <a:t> </a:t>
            </a:r>
            <a:r>
              <a:rPr lang="ru-RU" b="1" dirty="0">
                <a:solidFill>
                  <a:srgbClr val="C00000"/>
                </a:solidFill>
              </a:rPr>
              <a:t>Нынешний этап развития атомной энергетики – лишь начало эволюции АЭС в XXI веке. Следующая фаза – переход с тепловых нейтронов на быстрые нейтроны.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ADBDC1-EF22-7E1A-9C62-C51D867FD1A4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2082437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8738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3068"/>
            <a:ext cx="6705599" cy="840875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"/>
                <a:cs typeface="Times"/>
              </a:rPr>
              <a:t>Драйверы атомной энергетики - это инновации и передовые технологии</a:t>
            </a:r>
          </a:p>
        </p:txBody>
      </p:sp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39286"/>
            <a:ext cx="9162000" cy="739706"/>
          </a:xfrm>
          <a:prstGeom prst="rect">
            <a:avLst/>
          </a:prstGeom>
        </p:spPr>
      </p:pic>
      <p:pic>
        <p:nvPicPr>
          <p:cNvPr id="7170" name="Picture 2" descr="https://ic.pics.livejournal.com/dima_piterski/39731176/106863/106863_origin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24" y="929293"/>
            <a:ext cx="8169443" cy="5209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4A3DC1A-DCF7-A449-CDDE-D44E751C5FA8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137323553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8738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3068"/>
            <a:ext cx="6705599" cy="840875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"/>
                <a:cs typeface="Times"/>
              </a:rPr>
              <a:t>Драйверы атомной энергетики - это инновации и передовые технологии</a:t>
            </a:r>
          </a:p>
        </p:txBody>
      </p:sp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84740"/>
            <a:ext cx="9162000" cy="69425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4735151"/>
            <a:ext cx="895207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163D5C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Создание замкнутого цикла атомной энергетики с опорой на принципиально новые технологии реакторов на быстрых нейтронах даст рост в 200 раз по энергетической ценности и позволит перейти на использование урана-238, количество которого в 140 раз превышает количество ныне используемого урана-235.</a:t>
            </a:r>
            <a:endParaRPr lang="ru-RU" b="1" dirty="0">
              <a:solidFill>
                <a:srgbClr val="163D5C"/>
              </a:solidFill>
            </a:endParaRPr>
          </a:p>
        </p:txBody>
      </p:sp>
      <p:pic>
        <p:nvPicPr>
          <p:cNvPr id="8194" name="Picture 2" descr="https://c2.staticflickr.com/2/1474/24476375981_af17f7b4b4_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453" y="927943"/>
            <a:ext cx="5763287" cy="3832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A717E24-70A1-D550-874F-B8615C3A9422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71930928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18C95-048F-106B-AE2D-0736F3E9D3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>
            <a:extLst>
              <a:ext uri="{FF2B5EF4-FFF2-40B4-BE49-F238E27FC236}">
                <a16:creationId xmlns:a16="http://schemas.microsoft.com/office/drawing/2014/main" id="{D56FA06B-1711-A3FE-2E65-7EC4022B8A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8738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7A5B48-6A4F-B045-328D-6C55341F39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3068"/>
            <a:ext cx="6705599" cy="840875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"/>
                <a:cs typeface="Times"/>
              </a:rPr>
              <a:t>Драйверы атомной энергетики - это инновации и передовые технологии</a:t>
            </a:r>
          </a:p>
        </p:txBody>
      </p:sp>
      <p:pic>
        <p:nvPicPr>
          <p:cNvPr id="36" name="Picture 35" descr="plashka.psd">
            <a:extLst>
              <a:ext uri="{FF2B5EF4-FFF2-40B4-BE49-F238E27FC236}">
                <a16:creationId xmlns:a16="http://schemas.microsoft.com/office/drawing/2014/main" id="{6D3B8387-8FA5-80B6-6CD5-7F84DB5697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84740"/>
            <a:ext cx="9162000" cy="69425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0AFE3F4-2D55-9BF4-9EFE-16E50D9D1708}"/>
              </a:ext>
            </a:extLst>
          </p:cNvPr>
          <p:cNvSpPr/>
          <p:nvPr/>
        </p:nvSpPr>
        <p:spPr>
          <a:xfrm>
            <a:off x="0" y="4735151"/>
            <a:ext cx="895207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163D5C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Развитие парка АЭС с малыми модульными реакторами предоставляет возможность применения гибкого подхода к размещению АЭС и их масштабируемости, сокращает сроки и стоимость строительства, повышает уровень безопасности, увеличивает интервалы перегрузок топлива, повышает манёвренность, снижает количество персонала. </a:t>
            </a:r>
            <a:endParaRPr lang="ru-RU" b="1" dirty="0">
              <a:solidFill>
                <a:srgbClr val="163D5C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4B3BB9-3105-0C15-B63E-767741723AE3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  <p:pic>
        <p:nvPicPr>
          <p:cNvPr id="6" name="Рисунок 5" descr="Picture background">
            <a:extLst>
              <a:ext uri="{FF2B5EF4-FFF2-40B4-BE49-F238E27FC236}">
                <a16:creationId xmlns:a16="http://schemas.microsoft.com/office/drawing/2014/main" id="{37DB2F22-5B59-0055-F374-F17EB2B5D2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894" y="1041813"/>
            <a:ext cx="6956255" cy="347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20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D48B4-1B0B-4081-E529-CDB49B281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>
            <a:extLst>
              <a:ext uri="{FF2B5EF4-FFF2-40B4-BE49-F238E27FC236}">
                <a16:creationId xmlns:a16="http://schemas.microsoft.com/office/drawing/2014/main" id="{2273BA04-4CCB-B271-47AF-CA08413B61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8738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E764FF-CD1A-C269-4775-4F3430A20B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3068"/>
            <a:ext cx="6705599" cy="840875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"/>
                <a:cs typeface="Times"/>
              </a:rPr>
              <a:t>Драйверы атомной энергетики - это инновации и передовые технологии</a:t>
            </a:r>
          </a:p>
        </p:txBody>
      </p:sp>
      <p:pic>
        <p:nvPicPr>
          <p:cNvPr id="36" name="Picture 35" descr="plashka.psd">
            <a:extLst>
              <a:ext uri="{FF2B5EF4-FFF2-40B4-BE49-F238E27FC236}">
                <a16:creationId xmlns:a16="http://schemas.microsoft.com/office/drawing/2014/main" id="{0DB7278E-A57F-865F-5D1A-0459C7E5C3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84740"/>
            <a:ext cx="9162000" cy="69425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9297117-666D-B5F7-638A-D58BF802CBC5}"/>
              </a:ext>
            </a:extLst>
          </p:cNvPr>
          <p:cNvSpPr/>
          <p:nvPr/>
        </p:nvSpPr>
        <p:spPr>
          <a:xfrm>
            <a:off x="0" y="4526932"/>
            <a:ext cx="895207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163D5C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Развитие парка ПАТЭС с малыми модульными реакторами благодаря их высокой степени заводской готовности предоставляет возможность их быстрого развертывания в изолированных и труднодоступных местах, осуществлять комбинированное производство электроэнергии и тепла, обеспечивать энергоснабжение промышленных кластеров, производить опреснение воды.</a:t>
            </a:r>
            <a:endParaRPr lang="ru-RU" b="1" dirty="0">
              <a:solidFill>
                <a:srgbClr val="163D5C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1C9414-4FE0-27BB-731D-E637A337122A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2131E23-91D3-76F5-89F5-B13519B5ED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3945" y="896769"/>
            <a:ext cx="5926947" cy="3704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67085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8738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3068"/>
            <a:ext cx="6705599" cy="840875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"/>
                <a:cs typeface="Times"/>
              </a:rPr>
              <a:t>Драйверы атомной энергетики - это инновации и передовые технологии</a:t>
            </a:r>
          </a:p>
        </p:txBody>
      </p:sp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216271"/>
            <a:ext cx="9162000" cy="69425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032" y="4404209"/>
            <a:ext cx="90914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163D5C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Третий этап, предстоящий человечеству, – это переход к термоядерному синтезу. Проект международного экспериментального термоядерного реактора (ITER), коллективно осуществляемый и финансируемый всеми промышленно развитыми державами, – это расчет на энергетику второй половины века, переход к практически неисчерпаемому топливу в виде водорода, количество которого фактически не ограничено.</a:t>
            </a:r>
            <a:endParaRPr lang="ru-RU" b="1" dirty="0">
              <a:solidFill>
                <a:srgbClr val="163D5C"/>
              </a:solidFill>
            </a:endParaRPr>
          </a:p>
        </p:txBody>
      </p:sp>
      <p:pic>
        <p:nvPicPr>
          <p:cNvPr id="9218" name="Picture 2" descr="https://scientificrussia.ru/data/shared/fian/iter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64" y="911865"/>
            <a:ext cx="8614610" cy="3454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E7EE568-7A03-64E1-CFD6-2E44CCFB5B96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131927546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80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123247"/>
            <a:ext cx="705343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50" b="1" dirty="0">
                <a:solidFill>
                  <a:schemeClr val="bg1"/>
                </a:solidFill>
              </a:rPr>
              <a:t>Международный центр по обогащению урана в интегрированном предложении и в структуре мировой атомной энергетики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150057" y="1250726"/>
            <a:ext cx="38678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Создан по инициативе В.В. Путина, озвученной на саммите ЕВРАЗЭС-2006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Учрежден Россией и Казахстаном в 2007 году, в 2012 году к центру присоединились Украина и Армения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Обеспечивает гарантированные поставки продукции и услуг ЯТЦ преимущественно акционерам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Обеспечивает работу первого в мире Банка НОУ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Является единственной ядерной установкой в России, находящейся под гарантиями МАГАТЭ</a:t>
            </a:r>
          </a:p>
        </p:txBody>
      </p:sp>
      <p:pic>
        <p:nvPicPr>
          <p:cNvPr id="12292" name="Picture 4" descr="http://www.atomic-energy.ru/files/images/2016/07/mcou-sten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62" y="952940"/>
            <a:ext cx="4914311" cy="5073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70A80AE-B934-DE56-55E2-0E5C15322995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104316926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80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123247"/>
            <a:ext cx="7053438" cy="3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50" b="1" dirty="0">
                <a:solidFill>
                  <a:schemeClr val="bg1"/>
                </a:solidFill>
              </a:rPr>
              <a:t>Международный центр по обогащению урана в Ангарске</a:t>
            </a:r>
          </a:p>
        </p:txBody>
      </p:sp>
      <p:pic>
        <p:nvPicPr>
          <p:cNvPr id="12290" name="Picture 2" descr="http://www.pircenter.org/media/images/YK/EfremovInspectio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207" y="880690"/>
            <a:ext cx="3963604" cy="514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9895" y="887891"/>
            <a:ext cx="4103201" cy="2649495"/>
          </a:xfrm>
          <a:prstGeom prst="rect">
            <a:avLst/>
          </a:prstGeom>
        </p:spPr>
      </p:pic>
      <p:pic>
        <p:nvPicPr>
          <p:cNvPr id="10" name="Рисунок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33614" r="40808" b="12869"/>
          <a:stretch/>
        </p:blipFill>
        <p:spPr bwMode="auto">
          <a:xfrm>
            <a:off x="4872625" y="3537386"/>
            <a:ext cx="3707632" cy="2617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20413EA-B655-9AF6-73E1-B452C3CF9AD8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286821808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80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123247"/>
            <a:ext cx="705343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50" b="1" dirty="0">
                <a:solidFill>
                  <a:schemeClr val="bg1"/>
                </a:solidFill>
              </a:rPr>
              <a:t>Коммерческие аспекты в современной атомной энергетике России</a:t>
            </a:r>
          </a:p>
        </p:txBody>
      </p:sp>
      <p:pic>
        <p:nvPicPr>
          <p:cNvPr id="9222" name="Picture 6" descr="http://www.rosatom.ru/upload/medialibrary/faf/faf14462c9ba7505239774cce8fa370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340" y="1240612"/>
            <a:ext cx="7613320" cy="449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B635465-4480-8D2B-456F-3BC40B31FAF3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414706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999" t="33279" r="35989" b="26037"/>
          <a:stretch/>
        </p:blipFill>
        <p:spPr>
          <a:xfrm>
            <a:off x="-6755" y="793035"/>
            <a:ext cx="9168755" cy="5378945"/>
          </a:xfrm>
          <a:prstGeom prst="rect">
            <a:avLst/>
          </a:prstGeom>
        </p:spPr>
      </p:pic>
      <p:pic>
        <p:nvPicPr>
          <p:cNvPr id="6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777765"/>
          </a:xfrm>
          <a:prstGeom prst="rect">
            <a:avLst/>
          </a:prstGeom>
        </p:spPr>
      </p:pic>
      <p:pic>
        <p:nvPicPr>
          <p:cNvPr id="7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9478483-5276-E064-2C95-A436B2E498D6}"/>
              </a:ext>
            </a:extLst>
          </p:cNvPr>
          <p:cNvSpPr txBox="1"/>
          <p:nvPr/>
        </p:nvSpPr>
        <p:spPr>
          <a:xfrm>
            <a:off x="19050" y="165443"/>
            <a:ext cx="6964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Немного теории для понимания физики процесса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CFE59D-5C6D-E46A-AF93-4B21651A473F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209725818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80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561490" y="4272974"/>
            <a:ext cx="40622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ahoma" panose="020B0604030504040204" pitchFamily="34" charset="0"/>
              </a:rPr>
              <a:t>Политик должен уметь предсказать, что произойдет завтра, через неделю, через месяц и через год. А потом объяснить, почему этого не произошло.</a:t>
            </a:r>
          </a:p>
          <a:p>
            <a:pPr algn="r"/>
            <a:r>
              <a:rPr lang="ru-RU" dirty="0">
                <a:solidFill>
                  <a:srgbClr val="000000"/>
                </a:solidFill>
                <a:latin typeface="Tahoma" panose="020B0604030504040204" pitchFamily="34" charset="0"/>
              </a:rPr>
              <a:t>Уинстон Черчилль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85715" y="4265775"/>
            <a:ext cx="383102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ahoma" panose="020B0604030504040204" pitchFamily="34" charset="0"/>
              </a:rPr>
              <a:t>Я всегда верила в предсказания, если они совпадали с моими желаниями.</a:t>
            </a:r>
          </a:p>
          <a:p>
            <a:endParaRPr lang="ru-RU" dirty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endParaRPr lang="ru-RU" dirty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Tahoma" panose="020B0604030504040204" pitchFamily="34" charset="0"/>
              </a:rPr>
              <a:t>Екатерина Великая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41434" y="1040528"/>
            <a:ext cx="8203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163D5C"/>
                </a:solidFill>
              </a:rPr>
              <a:t>Предсказание будущего: цитаты известных людей</a:t>
            </a:r>
          </a:p>
        </p:txBody>
      </p:sp>
      <p:pic>
        <p:nvPicPr>
          <p:cNvPr id="6146" name="Picture 2" descr="https://avatars.mds.yandex.net/get-zen_doc/44645/pub_5be5cb381989d400a9b1857d_5be6056e8dc6dd00a93ca220/scale_12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34" y="1826510"/>
            <a:ext cx="3789281" cy="213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pbs.twimg.com/media/D24C-joX4AA4oxx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633" y="1871834"/>
            <a:ext cx="3664717" cy="2062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9544B03-9712-F3EC-5B56-42CEFC304EDC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419283001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80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1434" y="1040528"/>
            <a:ext cx="8203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Будущее мировой атомной энергетики: какое оно?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20413" y="1574462"/>
            <a:ext cx="63902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Ученые расщепили атом. Теперь атом расщепляет нас.</a:t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Квентин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Рейнолдс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82359" y="3302494"/>
            <a:ext cx="37469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Водородная бомба: изобретение, позволяющее покончить со всеми изобретениями.</a:t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Роберт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Орбен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3074" name="Picture 2" descr="https://a.d-cd.net/b1077das-96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37" y="2359237"/>
            <a:ext cx="3734841" cy="3553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C1FFAAD-A39F-8FEE-DC15-2C5D1708A6BD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297236136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hdwallpapers1080.in/wp-content/uploads/2015/07/thank-you-hd-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26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159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481" t="29129" r="35816" b="30187"/>
          <a:stretch/>
        </p:blipFill>
        <p:spPr>
          <a:xfrm>
            <a:off x="16608" y="794593"/>
            <a:ext cx="9139423" cy="5378945"/>
          </a:xfrm>
          <a:prstGeom prst="rect">
            <a:avLst/>
          </a:prstGeom>
        </p:spPr>
      </p:pic>
      <p:pic>
        <p:nvPicPr>
          <p:cNvPr id="6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777765"/>
          </a:xfrm>
          <a:prstGeom prst="rect">
            <a:avLst/>
          </a:prstGeom>
        </p:spPr>
      </p:pic>
      <p:pic>
        <p:nvPicPr>
          <p:cNvPr id="7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9478483-5276-E064-2C95-A436B2E498D6}"/>
              </a:ext>
            </a:extLst>
          </p:cNvPr>
          <p:cNvSpPr txBox="1"/>
          <p:nvPr/>
        </p:nvSpPr>
        <p:spPr>
          <a:xfrm>
            <a:off x="19050" y="165443"/>
            <a:ext cx="6964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Немного теории для понимания физики процесса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A3050C-6365-8D5C-2A9F-E81AEE811A08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2004938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777765"/>
          </a:xfrm>
          <a:prstGeom prst="rect">
            <a:avLst/>
          </a:prstGeom>
        </p:spPr>
      </p:pic>
      <p:pic>
        <p:nvPicPr>
          <p:cNvPr id="36" name="Picture 35" descr="plashka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CD94AEA-211F-8819-E8DE-3EFBDEF9E2DF}"/>
              </a:ext>
            </a:extLst>
          </p:cNvPr>
          <p:cNvSpPr txBox="1"/>
          <p:nvPr/>
        </p:nvSpPr>
        <p:spPr>
          <a:xfrm>
            <a:off x="0" y="21194"/>
            <a:ext cx="69648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Природный уран. Основное производство в мире.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</a:rPr>
              <a:t>Метод Кучного выщелачивания (КВ)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BCF17B-F0B4-5E35-C9E1-EAEE85FF5003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AE721EA7-ADEA-9D79-79D5-CD29208C4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5037"/>
            <a:ext cx="9144000" cy="5401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480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D4982-2A8B-82C7-FF24-B0356CE11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shka.psd">
            <a:extLst>
              <a:ext uri="{FF2B5EF4-FFF2-40B4-BE49-F238E27FC236}">
                <a16:creationId xmlns:a16="http://schemas.microsoft.com/office/drawing/2014/main" id="{4BC4DDC6-41D5-87CC-ADBA-646A88C759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777765"/>
          </a:xfrm>
          <a:prstGeom prst="rect">
            <a:avLst/>
          </a:prstGeom>
        </p:spPr>
      </p:pic>
      <p:pic>
        <p:nvPicPr>
          <p:cNvPr id="36" name="Picture 35" descr="plashka.psd">
            <a:extLst>
              <a:ext uri="{FF2B5EF4-FFF2-40B4-BE49-F238E27FC236}">
                <a16:creationId xmlns:a16="http://schemas.microsoft.com/office/drawing/2014/main" id="{0B2F408F-B47C-C424-8696-19400BC39D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94686"/>
            <a:ext cx="9162000" cy="68430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3F267AB-9C22-02CD-2FE2-4A165989CD8E}"/>
              </a:ext>
            </a:extLst>
          </p:cNvPr>
          <p:cNvSpPr txBox="1"/>
          <p:nvPr/>
        </p:nvSpPr>
        <p:spPr>
          <a:xfrm>
            <a:off x="0" y="159423"/>
            <a:ext cx="6964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Природный уран. Основное производство в мире. Метод КВ</a:t>
            </a: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DD63FB78-6317-4717-7B41-FE7FDDB5B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5026"/>
            <a:ext cx="9144000" cy="5429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F7A343B-C8E1-4C04-CE6C-D52241BF5418}"/>
              </a:ext>
            </a:extLst>
          </p:cNvPr>
          <p:cNvSpPr txBox="1"/>
          <p:nvPr/>
        </p:nvSpPr>
        <p:spPr>
          <a:xfrm>
            <a:off x="5906603" y="6209955"/>
            <a:ext cx="321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XXIV </a:t>
            </a:r>
            <a:r>
              <a:rPr lang="ru-RU" sz="1200" dirty="0">
                <a:solidFill>
                  <a:schemeClr val="bg1"/>
                </a:solidFill>
              </a:rPr>
              <a:t>Международная школа ПИР-Центра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 проблемам глобальной безопасности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06-09 </a:t>
            </a:r>
            <a:r>
              <a:rPr lang="ru-RU" sz="1200" dirty="0">
                <a:solidFill>
                  <a:schemeClr val="bg1"/>
                </a:solidFill>
              </a:rPr>
              <a:t>июля 2026 года, г. Звенигород</a:t>
            </a:r>
          </a:p>
        </p:txBody>
      </p:sp>
    </p:spTree>
    <p:extLst>
      <p:ext uri="{BB962C8B-B14F-4D97-AF65-F5344CB8AC3E}">
        <p14:creationId xmlns:p14="http://schemas.microsoft.com/office/powerpoint/2010/main" val="629289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8887</TotalTime>
  <Words>3391</Words>
  <Application>Microsoft Office PowerPoint</Application>
  <PresentationFormat>Экран (4:3)</PresentationFormat>
  <Paragraphs>391</Paragraphs>
  <Slides>62</Slides>
  <Notes>44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62</vt:i4>
      </vt:variant>
    </vt:vector>
  </HeadingPairs>
  <TitlesOfParts>
    <vt:vector size="75" baseType="lpstr">
      <vt:lpstr>Arial</vt:lpstr>
      <vt:lpstr>Calibri</vt:lpstr>
      <vt:lpstr>georgia</vt:lpstr>
      <vt:lpstr>GraphikCy</vt:lpstr>
      <vt:lpstr>Open Sans</vt:lpstr>
      <vt:lpstr>PT_Root_UI</vt:lpstr>
      <vt:lpstr>PTSerif</vt:lpstr>
      <vt:lpstr>Rouble</vt:lpstr>
      <vt:lpstr>Tahoma</vt:lpstr>
      <vt:lpstr>Times</vt:lpstr>
      <vt:lpstr>Times New Roman</vt:lpstr>
      <vt:lpstr>var(--grotesque-font)</vt:lpstr>
      <vt:lpstr>Office Theme</vt:lpstr>
      <vt:lpstr>Презентация PowerPoint</vt:lpstr>
      <vt:lpstr>Презентация PowerPoint</vt:lpstr>
      <vt:lpstr>Современный ядерный топливный цикл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Прогноз: Будущее атомной энергетики по версии МАГАТЭ </vt:lpstr>
      <vt:lpstr>Прогноз: Доля атомной энергетики в общей структуре по версии NEA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Какой будет атомная генерация</vt:lpstr>
      <vt:lpstr>Драйверы атомной энергетики - это инновации и передовые технологии</vt:lpstr>
      <vt:lpstr>Драйверы атомной энергетики - это инновации и передовые технологии</vt:lpstr>
      <vt:lpstr>Драйверы атомной энергетики - это инновации и передовые технологии</vt:lpstr>
      <vt:lpstr>Драйверы атомной энергетики - это инновации и передовые технологии</vt:lpstr>
      <vt:lpstr>Драйверы атомной энергетики - это инновации и передовые технологии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Sergey</dc:creator>
  <cp:lastModifiedBy>Gleb Efremov</cp:lastModifiedBy>
  <cp:revision>272</cp:revision>
  <dcterms:created xsi:type="dcterms:W3CDTF">2013-04-29T12:21:11Z</dcterms:created>
  <dcterms:modified xsi:type="dcterms:W3CDTF">2026-07-07T05:50:51Z</dcterms:modified>
</cp:coreProperties>
</file>